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3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EAFC"/>
    <a:srgbClr val="F9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5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98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90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3318" y="1827433"/>
            <a:ext cx="40379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034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05902" y="6377940"/>
            <a:ext cx="210312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B6182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839"/>
              </a:lnSpc>
            </a:pPr>
            <a:fld id="{81D60167-4931-47E6-BA6A-407CBD079E47}" type="slidenum">
              <a:rPr lang="pl-PL" spc="-5" smtClean="0"/>
              <a:pPr marL="25400">
                <a:lnSpc>
                  <a:spcPts val="1839"/>
                </a:lnSpc>
              </a:pPr>
              <a:t>‹#›</a:t>
            </a:fld>
            <a:endParaRPr lang="pl-PL" spc="-5" dirty="0"/>
          </a:p>
        </p:txBody>
      </p:sp>
      <p:cxnSp>
        <p:nvCxnSpPr>
          <p:cNvPr id="9" name="Łącznik prosty 8"/>
          <p:cNvCxnSpPr/>
          <p:nvPr userDrawn="1"/>
        </p:nvCxnSpPr>
        <p:spPr>
          <a:xfrm flipH="1" flipV="1">
            <a:off x="2758440" y="977771"/>
            <a:ext cx="6385560" cy="128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 flipH="1">
            <a:off x="0" y="978810"/>
            <a:ext cx="14478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 userDrawn="1"/>
        </p:nvCxnSpPr>
        <p:spPr>
          <a:xfrm flipH="1">
            <a:off x="1447800" y="978810"/>
            <a:ext cx="6553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 userDrawn="1"/>
        </p:nvCxnSpPr>
        <p:spPr>
          <a:xfrm flipH="1">
            <a:off x="2103120" y="978810"/>
            <a:ext cx="64008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 userDrawn="1"/>
        </p:nvCxnSpPr>
        <p:spPr>
          <a:xfrm flipH="1">
            <a:off x="2741916" y="978810"/>
            <a:ext cx="64008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143317"/>
            <a:ext cx="389120" cy="4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16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01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37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92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21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85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14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41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D279-2FF5-4729-9A9E-57717BA35A21}" type="datetimeFigureOut">
              <a:rPr lang="pl-PL" smtClean="0"/>
              <a:t>18.03.2023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2431-7582-4CB1-99A4-3D8042AA50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3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ega.nz/folder/LfZVTKqB#sqEse3ymSI3wAkbHB-oWcQ" TargetMode="External"/><Relationship Id="rId5" Type="http://schemas.openxmlformats.org/officeDocument/2006/relationships/hyperlink" Target="http://www.kbin.org.pl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7585" y="1319996"/>
            <a:ext cx="7416824" cy="1714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32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II KONFERENCJA SEKTOROWEJ RADY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32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DS. KOMPETENCJI W BUDOWNICTWIE</a:t>
            </a:r>
            <a:endParaRPr lang="pl-PL" sz="20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2000" b="1" spc="50" dirty="0">
                <a:solidFill>
                  <a:srgbClr val="ED7D31"/>
                </a:solidFill>
                <a:ea typeface="Times New Roman"/>
                <a:cs typeface="Times New Roman"/>
              </a:rPr>
              <a:t>Warszawa, 20 marca 2023 r.</a:t>
            </a:r>
            <a:endParaRPr sz="1400" dirty="0">
              <a:latin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750817" y="4581128"/>
            <a:ext cx="2621756" cy="53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</a:pPr>
            <a:endParaRPr lang="pl-PL" sz="1400" b="1" spc="-10" dirty="0">
              <a:solidFill>
                <a:srgbClr val="303435"/>
              </a:solidFill>
              <a:cs typeface="Calibri"/>
            </a:endParaRPr>
          </a:p>
          <a:p>
            <a:pPr marL="12700" lvl="0" algn="ctr">
              <a:spcBef>
                <a:spcPts val="100"/>
              </a:spcBef>
            </a:pPr>
            <a:r>
              <a:rPr lang="pl-PL" sz="1400" b="1" spc="-10" dirty="0">
                <a:solidFill>
                  <a:srgbClr val="303435"/>
                </a:solidFill>
                <a:cs typeface="Calibri"/>
              </a:rPr>
              <a:t>Prelegent/prelegenci</a:t>
            </a:r>
            <a:r>
              <a:rPr lang="pl-PL" sz="1200" b="1" spc="-10" dirty="0">
                <a:solidFill>
                  <a:srgbClr val="303435"/>
                </a:solidFill>
                <a:cs typeface="Calibri"/>
              </a:rPr>
              <a:t>.</a:t>
            </a:r>
            <a:endParaRPr lang="pl-PL" sz="12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23502" y="3356992"/>
            <a:ext cx="66249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Prospekt działań Grupy Roboczej ds. monitorowania sektora budowlanego</a:t>
            </a:r>
          </a:p>
          <a:p>
            <a:pPr algn="ctr"/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7483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4934" y="1750228"/>
            <a:ext cx="7416824" cy="2351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60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DZIĘKUJEMY ZA UWAGĘ</a:t>
            </a:r>
            <a:endParaRPr lang="pl-PL" sz="44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6835307-B42B-4900-B790-C2309164C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60266" r="38841" b="9867"/>
          <a:stretch/>
        </p:blipFill>
        <p:spPr>
          <a:xfrm>
            <a:off x="6983760" y="2414273"/>
            <a:ext cx="2160240" cy="36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7585" y="1319996"/>
            <a:ext cx="7416824" cy="136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32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GRUPA ROBOCZA DS. MONITOROWANIA SEKTORA BUDOWNICTWA</a:t>
            </a:r>
            <a:endParaRPr lang="pl-PL" sz="20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6835307-B42B-4900-B790-C2309164C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4" t="60266" r="38841" b="9867"/>
          <a:stretch/>
        </p:blipFill>
        <p:spPr>
          <a:xfrm>
            <a:off x="6983760" y="2414273"/>
            <a:ext cx="2160240" cy="360552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129737F-72B9-DD56-5C65-B5C43260F470}"/>
              </a:ext>
            </a:extLst>
          </p:cNvPr>
          <p:cNvSpPr txBox="1"/>
          <p:nvPr/>
        </p:nvSpPr>
        <p:spPr>
          <a:xfrm>
            <a:off x="971600" y="3140968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Cykl konstrukcyjny biuletynu branżowego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Opracowanie tekstowe oraz graficzne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Źródła informacyjne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Dystrybucja gotowych opracowań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Analiza działań</a:t>
            </a:r>
          </a:p>
        </p:txBody>
      </p:sp>
    </p:spTree>
    <p:extLst>
      <p:ext uri="{BB962C8B-B14F-4D97-AF65-F5344CB8AC3E}">
        <p14:creationId xmlns:p14="http://schemas.microsoft.com/office/powerpoint/2010/main" val="179279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7585" y="1319996"/>
            <a:ext cx="7416824" cy="723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28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MONITOROWANIA SEKTORA BUDOWNICTWA</a:t>
            </a:r>
            <a:endParaRPr lang="pl-PL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sp>
        <p:nvSpPr>
          <p:cNvPr id="11" name="Strzałka: pięciokąt 10" descr="SDCFDS">
            <a:extLst>
              <a:ext uri="{FF2B5EF4-FFF2-40B4-BE49-F238E27FC236}">
                <a16:creationId xmlns:a16="http://schemas.microsoft.com/office/drawing/2014/main" id="{675A6CCC-2D06-E19F-2AD5-4C5CA9DF95E4}"/>
              </a:ext>
            </a:extLst>
          </p:cNvPr>
          <p:cNvSpPr/>
          <p:nvPr/>
        </p:nvSpPr>
        <p:spPr>
          <a:xfrm>
            <a:off x="631269" y="3070718"/>
            <a:ext cx="2215768" cy="1836204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Wyszukiwanie informacji branżowych</a:t>
            </a:r>
          </a:p>
        </p:txBody>
      </p:sp>
      <p:sp>
        <p:nvSpPr>
          <p:cNvPr id="13" name="Strzałka: pagon 12">
            <a:extLst>
              <a:ext uri="{FF2B5EF4-FFF2-40B4-BE49-F238E27FC236}">
                <a16:creationId xmlns:a16="http://schemas.microsoft.com/office/drawing/2014/main" id="{90FCD066-67DE-2349-B46E-989DC6E0EB1C}"/>
              </a:ext>
            </a:extLst>
          </p:cNvPr>
          <p:cNvSpPr/>
          <p:nvPr/>
        </p:nvSpPr>
        <p:spPr>
          <a:xfrm>
            <a:off x="1866689" y="3070718"/>
            <a:ext cx="3024336" cy="1836204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Analiza zbioru informacji</a:t>
            </a:r>
          </a:p>
        </p:txBody>
      </p:sp>
      <p:sp>
        <p:nvSpPr>
          <p:cNvPr id="14" name="Strzałka: pagon 13">
            <a:extLst>
              <a:ext uri="{FF2B5EF4-FFF2-40B4-BE49-F238E27FC236}">
                <a16:creationId xmlns:a16="http://schemas.microsoft.com/office/drawing/2014/main" id="{AADA3B00-D6B7-FFA5-60FC-7E13182824B2}"/>
              </a:ext>
            </a:extLst>
          </p:cNvPr>
          <p:cNvSpPr/>
          <p:nvPr/>
        </p:nvSpPr>
        <p:spPr>
          <a:xfrm>
            <a:off x="3666889" y="3070718"/>
            <a:ext cx="3024336" cy="183620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Opracowanie graficzne i tekstowe</a:t>
            </a:r>
          </a:p>
        </p:txBody>
      </p:sp>
      <p:sp>
        <p:nvSpPr>
          <p:cNvPr id="15" name="Strzałka: pagon 14">
            <a:extLst>
              <a:ext uri="{FF2B5EF4-FFF2-40B4-BE49-F238E27FC236}">
                <a16:creationId xmlns:a16="http://schemas.microsoft.com/office/drawing/2014/main" id="{F44931CF-CE1D-F636-0ADF-02AAD4BBDF72}"/>
              </a:ext>
            </a:extLst>
          </p:cNvPr>
          <p:cNvSpPr/>
          <p:nvPr/>
        </p:nvSpPr>
        <p:spPr>
          <a:xfrm>
            <a:off x="5710877" y="3070718"/>
            <a:ext cx="3024336" cy="1836204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Wydanie biuletynu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CAC3EA1-0974-A9B0-6B08-E52CD0F9E143}"/>
              </a:ext>
            </a:extLst>
          </p:cNvPr>
          <p:cNvSpPr txBox="1"/>
          <p:nvPr/>
        </p:nvSpPr>
        <p:spPr>
          <a:xfrm>
            <a:off x="498537" y="223281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/>
              <a:t>Cykl konstrukcyjny tworzenia biuletynu:</a:t>
            </a: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73562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7585" y="1319996"/>
            <a:ext cx="7416824" cy="794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32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Biuletyn branżowy </a:t>
            </a:r>
            <a:endParaRPr lang="pl-PL" sz="20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65107D6-8AC5-59FA-6A23-D50F5E135C32}"/>
              </a:ext>
            </a:extLst>
          </p:cNvPr>
          <p:cNvSpPr txBox="1"/>
          <p:nvPr/>
        </p:nvSpPr>
        <p:spPr>
          <a:xfrm>
            <a:off x="323528" y="2041997"/>
            <a:ext cx="792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Wynikiem czynnych działań grupy ds. monitorowania sektora budowlanego jest opracowanie co-miesięcznych biuletynów w formie periodycznych zakładek wybieranych tematycznie  z podziałem na grupy.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B755E69-3E6C-F1C4-31EC-ABA369E71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125" y="3142160"/>
            <a:ext cx="2021731" cy="2849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trzałka: pagon 5">
            <a:extLst>
              <a:ext uri="{FF2B5EF4-FFF2-40B4-BE49-F238E27FC236}">
                <a16:creationId xmlns:a16="http://schemas.microsoft.com/office/drawing/2014/main" id="{618FC49A-A673-D739-9821-CD3D9FDFA912}"/>
              </a:ext>
            </a:extLst>
          </p:cNvPr>
          <p:cNvSpPr/>
          <p:nvPr/>
        </p:nvSpPr>
        <p:spPr>
          <a:xfrm>
            <a:off x="3995936" y="3429616"/>
            <a:ext cx="1008112" cy="2016224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F5467EA-DD09-7C37-FBE2-911DCC132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371" y="3105500"/>
            <a:ext cx="2064941" cy="291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249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3588" y="976863"/>
            <a:ext cx="7416824" cy="794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32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Biuletyn branżowy </a:t>
            </a:r>
            <a:endParaRPr lang="pl-PL" sz="20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B755E69-3E6C-F1C4-31EC-ABA369E71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09" y="1711558"/>
            <a:ext cx="3056522" cy="4308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ADF97D-9075-2474-44B1-A724FFB54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334" y="1699469"/>
            <a:ext cx="3054209" cy="4250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357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7585" y="1319996"/>
            <a:ext cx="7416824" cy="136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32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Największe źródła informacyjne wykorzystywane do biuletynów:</a:t>
            </a:r>
            <a:endParaRPr lang="pl-PL" sz="20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9074E0A-2931-EA13-0173-22C7D4AC2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927096"/>
            <a:ext cx="2128838" cy="2857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6B1EC17-5366-17E4-4E26-2FDDA2336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963" y="3435605"/>
            <a:ext cx="1962150" cy="4191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8D5E4B1-DD78-C78F-EAB8-187BB9F66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762" y="2825008"/>
            <a:ext cx="3265288" cy="46647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A9ED1B-0B20-9CAF-3C03-42F517D152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3993162"/>
            <a:ext cx="1962150" cy="51605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19170FB-978C-4CD3-1821-476744E42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3392" y="3377670"/>
            <a:ext cx="1817550" cy="641488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C73F72B-63E5-9728-2D40-BA0F49D9AB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426" y="4107127"/>
            <a:ext cx="2279563" cy="610597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249A9989-BB59-00C0-28DA-1E67B09E99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934" y="4735261"/>
            <a:ext cx="2664296" cy="55427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87C3A76-A8C1-D503-44EB-34813D0F7F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807" y="3714600"/>
            <a:ext cx="2693665" cy="55522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A64E5EFF-ED7D-A1AB-17CB-1D5F41F685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528" y="5422191"/>
            <a:ext cx="1531119" cy="53022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1ACAD27A-6F12-D4B9-1E19-2932EA5DEA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2821" y="2970734"/>
            <a:ext cx="1831670" cy="641488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3279ED07-0AD2-0104-06FE-33422132BA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1687" y="5365436"/>
            <a:ext cx="1593142" cy="654364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7058EF0F-9D53-E20D-281B-4FA8A48085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6069" y="5491814"/>
            <a:ext cx="2664297" cy="445227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ECD042A8-126E-E971-FEF3-B521C53D16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8253" y="1964625"/>
            <a:ext cx="752475" cy="762000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048D2856-2705-5DBA-1BDD-FBCC27CD63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1779" y="3215440"/>
            <a:ext cx="1111611" cy="789556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535C7F17-D587-D2C9-10D4-20E15C86E0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9547" y="4813915"/>
            <a:ext cx="2701503" cy="579241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7B06E65E-D297-A8EF-7F4E-F9F1248841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11622" y="4448637"/>
            <a:ext cx="1832787" cy="6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1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63588" y="1124744"/>
            <a:ext cx="7416824" cy="121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28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System dystrybucji zebranych informacji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28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z sektora budowlanego</a:t>
            </a:r>
            <a:endParaRPr lang="pl-PL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7D24115-0C74-23A8-7927-ADD998789D95}"/>
              </a:ext>
            </a:extLst>
          </p:cNvPr>
          <p:cNvSpPr/>
          <p:nvPr/>
        </p:nvSpPr>
        <p:spPr>
          <a:xfrm>
            <a:off x="562232" y="2344052"/>
            <a:ext cx="8064896" cy="4368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Cel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946867B-1E2E-318A-A833-F0F86B6C9ADD}"/>
              </a:ext>
            </a:extLst>
          </p:cNvPr>
          <p:cNvSpPr txBox="1"/>
          <p:nvPr/>
        </p:nvSpPr>
        <p:spPr>
          <a:xfrm>
            <a:off x="654934" y="2924944"/>
            <a:ext cx="786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Stworzenie trwałego i kompleksowego opracowania zbioru informacji branżowych zebranych na podstawie analizy rynkowej z wielu dostępnych źródeł a także przygotowanie konspektu informacji w formie elektronicznego biuletynu.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DC3817C-86F9-085A-59B4-DDE23FBBCE25}"/>
              </a:ext>
            </a:extLst>
          </p:cNvPr>
          <p:cNvSpPr/>
          <p:nvPr/>
        </p:nvSpPr>
        <p:spPr>
          <a:xfrm>
            <a:off x="562232" y="4000236"/>
            <a:ext cx="8064896" cy="4368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Dostępność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98B4CCD-EAD0-E55F-3C54-465EBA1E8E28}"/>
              </a:ext>
            </a:extLst>
          </p:cNvPr>
          <p:cNvSpPr txBox="1"/>
          <p:nvPr/>
        </p:nvSpPr>
        <p:spPr>
          <a:xfrm>
            <a:off x="654934" y="4645763"/>
            <a:ext cx="786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Opracowane biuletynu umieszczane są na stronie </a:t>
            </a:r>
            <a:r>
              <a:rPr lang="pl-PL" dirty="0">
                <a:hlinkClick r:id="rId5"/>
              </a:rPr>
              <a:t>www.kbin.org.pl</a:t>
            </a:r>
            <a:r>
              <a:rPr lang="pl-PL" dirty="0"/>
              <a:t> a także na skonfigurowanej wirtualnej przestrzeni dyskowej pod linkiem: </a:t>
            </a:r>
            <a:r>
              <a:rPr lang="pl-PL" dirty="0">
                <a:hlinkClick r:id="rId6"/>
              </a:rPr>
              <a:t>https://mega.nz/folder/LfZVTKqB#sqEse3ymSI3wAkbHB-oWcQ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17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7584" y="1124744"/>
            <a:ext cx="7689764" cy="546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ANALIZA DZIAŁAŃ Grupy Roboczej ds. monitorowania sektora budowlanego</a:t>
            </a:r>
            <a:endParaRPr lang="pl-PL" sz="12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6ABF1C9-79BB-3535-F094-C70510467027}"/>
              </a:ext>
            </a:extLst>
          </p:cNvPr>
          <p:cNvSpPr/>
          <p:nvPr/>
        </p:nvSpPr>
        <p:spPr>
          <a:xfrm>
            <a:off x="1331640" y="1631880"/>
            <a:ext cx="6984776" cy="717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91DAB6F-12F0-F105-B05D-102014134A4B}"/>
              </a:ext>
            </a:extLst>
          </p:cNvPr>
          <p:cNvSpPr/>
          <p:nvPr/>
        </p:nvSpPr>
        <p:spPr>
          <a:xfrm>
            <a:off x="1331640" y="2780928"/>
            <a:ext cx="6984776" cy="717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79822E5-7F9D-6FCC-0719-63F44BFD5831}"/>
              </a:ext>
            </a:extLst>
          </p:cNvPr>
          <p:cNvSpPr/>
          <p:nvPr/>
        </p:nvSpPr>
        <p:spPr>
          <a:xfrm>
            <a:off x="1331640" y="4005064"/>
            <a:ext cx="6984776" cy="717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D6389BF-37BD-B4C2-2FDD-4364FF908D5D}"/>
              </a:ext>
            </a:extLst>
          </p:cNvPr>
          <p:cNvSpPr/>
          <p:nvPr/>
        </p:nvSpPr>
        <p:spPr>
          <a:xfrm>
            <a:off x="1331640" y="5082072"/>
            <a:ext cx="6984776" cy="717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4F0A2EE3-1CD4-B2C4-BE59-D6B7B7D8AAAC}"/>
              </a:ext>
            </a:extLst>
          </p:cNvPr>
          <p:cNvSpPr/>
          <p:nvPr/>
        </p:nvSpPr>
        <p:spPr>
          <a:xfrm>
            <a:off x="682533" y="1484784"/>
            <a:ext cx="1008112" cy="100811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FCBDBA1-550A-F879-3EAC-E63AC658A61A}"/>
              </a:ext>
            </a:extLst>
          </p:cNvPr>
          <p:cNvSpPr/>
          <p:nvPr/>
        </p:nvSpPr>
        <p:spPr>
          <a:xfrm>
            <a:off x="654934" y="4936516"/>
            <a:ext cx="1008112" cy="100811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4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6E7DAF1C-D557-AA33-E398-67721306CD58}"/>
              </a:ext>
            </a:extLst>
          </p:cNvPr>
          <p:cNvSpPr/>
          <p:nvPr/>
        </p:nvSpPr>
        <p:spPr>
          <a:xfrm>
            <a:off x="682533" y="3779800"/>
            <a:ext cx="1008112" cy="100811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03FCE888-A51E-E466-2E59-821AB7CC7C9F}"/>
              </a:ext>
            </a:extLst>
          </p:cNvPr>
          <p:cNvSpPr/>
          <p:nvPr/>
        </p:nvSpPr>
        <p:spPr>
          <a:xfrm>
            <a:off x="741765" y="2560284"/>
            <a:ext cx="1008112" cy="100811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B741775-3661-C0DE-A16F-F565ADFB315D}"/>
              </a:ext>
            </a:extLst>
          </p:cNvPr>
          <p:cNvSpPr txBox="1"/>
          <p:nvPr/>
        </p:nvSpPr>
        <p:spPr>
          <a:xfrm>
            <a:off x="1979712" y="167156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/>
              <a:t>Komponent analityczny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l-PL" sz="1200" dirty="0"/>
              <a:t>Analiza informacji budowlanych z wielu źródeł oraz weryfikacja poprawności i wybór pewnych i potwierdzonych aktualności z branży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A729A2F-5E80-32F7-868C-959A96F66553}"/>
              </a:ext>
            </a:extLst>
          </p:cNvPr>
          <p:cNvSpPr txBox="1"/>
          <p:nvPr/>
        </p:nvSpPr>
        <p:spPr>
          <a:xfrm>
            <a:off x="2168114" y="279433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/>
              <a:t>Komponent koncepcyjny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Opracowanie interaktywnego spisu treści oraz przyporządkowywanie informacji do odpowiednich bloków tematycznych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C88817A-8CDC-D0F1-D1F1-BFC388ED41FE}"/>
              </a:ext>
            </a:extLst>
          </p:cNvPr>
          <p:cNvSpPr txBox="1"/>
          <p:nvPr/>
        </p:nvSpPr>
        <p:spPr>
          <a:xfrm>
            <a:off x="2195736" y="4016097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/>
              <a:t>Komponent wdrożeniowy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Opracowanie tekstowe i graficzne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Uporządkowanie informacji do odpowiednich grup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256EFB7-79EF-8E04-B662-184CA9CDD671}"/>
              </a:ext>
            </a:extLst>
          </p:cNvPr>
          <p:cNvSpPr txBox="1"/>
          <p:nvPr/>
        </p:nvSpPr>
        <p:spPr>
          <a:xfrm>
            <a:off x="1798555" y="508762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/>
              <a:t>Komponent upowszechniający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Udostępnienie biuletynów informacyjnych w sieci Internetowej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Promowanie biuletynów w </a:t>
            </a:r>
            <a:r>
              <a:rPr lang="pl-PL" sz="1200" dirty="0" err="1"/>
              <a:t>social</a:t>
            </a:r>
            <a:r>
              <a:rPr lang="pl-PL" sz="1200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313419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7176" y="806829"/>
            <a:ext cx="7488832" cy="1431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endParaRPr lang="pl-PL" b="1" spc="5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pl-PL" sz="2000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KONTYNUACJA DZIAŁAŃ</a:t>
            </a:r>
            <a:r>
              <a:rPr lang="pl-PL" b="1" spc="5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GRUPY ROBOCZEJ od II połowy 2023 roku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endParaRPr lang="pl-PL" b="1" spc="50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90170" algn="l"/>
              </a:tabLst>
            </a:pPr>
            <a:endParaRPr lang="pl-PL" sz="1200" b="1" spc="50" dirty="0">
              <a:solidFill>
                <a:srgbClr val="ED7D31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661035"/>
            <a:r>
              <a:rPr lang="pl-PL" sz="1400" dirty="0">
                <a:latin typeface="Calibri"/>
                <a:cs typeface="Calibri"/>
              </a:rPr>
              <a:t>Walidacja prowadzonych działań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" y="346297"/>
            <a:ext cx="981218" cy="488992"/>
          </a:xfrm>
          <a:prstGeom prst="rect">
            <a:avLst/>
          </a:prstGeom>
        </p:spPr>
      </p:pic>
      <p:pic>
        <p:nvPicPr>
          <p:cNvPr id="8" name="Obraz 7" descr="Sektorowa Rada ds Kompetencji Budownictwo RGB m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25068" cy="93090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2" y="6019800"/>
            <a:ext cx="3772810" cy="717000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D6ABF1C9-79BB-3535-F094-C70510467027}"/>
              </a:ext>
            </a:extLst>
          </p:cNvPr>
          <p:cNvSpPr/>
          <p:nvPr/>
        </p:nvSpPr>
        <p:spPr>
          <a:xfrm>
            <a:off x="1331640" y="1631880"/>
            <a:ext cx="6984776" cy="857936"/>
          </a:xfrm>
          <a:prstGeom prst="roundRect">
            <a:avLst/>
          </a:prstGeom>
          <a:solidFill>
            <a:srgbClr val="F913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C000"/>
              </a:solidFill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91DAB6F-12F0-F105-B05D-102014134A4B}"/>
              </a:ext>
            </a:extLst>
          </p:cNvPr>
          <p:cNvSpPr/>
          <p:nvPr/>
        </p:nvSpPr>
        <p:spPr>
          <a:xfrm>
            <a:off x="1331640" y="2780928"/>
            <a:ext cx="6984776" cy="916998"/>
          </a:xfrm>
          <a:prstGeom prst="roundRect">
            <a:avLst/>
          </a:prstGeom>
          <a:solidFill>
            <a:srgbClr val="FFFF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79822E5-7F9D-6FCC-0719-63F44BFD5831}"/>
              </a:ext>
            </a:extLst>
          </p:cNvPr>
          <p:cNvSpPr/>
          <p:nvPr/>
        </p:nvSpPr>
        <p:spPr>
          <a:xfrm>
            <a:off x="1294133" y="4368184"/>
            <a:ext cx="7051875" cy="857936"/>
          </a:xfrm>
          <a:prstGeom prst="roundRect">
            <a:avLst/>
          </a:prstGeom>
          <a:solidFill>
            <a:srgbClr val="42EAFC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4F0A2EE3-1CD4-B2C4-BE59-D6B7B7D8AAAC}"/>
              </a:ext>
            </a:extLst>
          </p:cNvPr>
          <p:cNvSpPr/>
          <p:nvPr/>
        </p:nvSpPr>
        <p:spPr>
          <a:xfrm>
            <a:off x="482755" y="1573204"/>
            <a:ext cx="1008112" cy="1008112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6E7DAF1C-D557-AA33-E398-67721306CD58}"/>
              </a:ext>
            </a:extLst>
          </p:cNvPr>
          <p:cNvSpPr/>
          <p:nvPr/>
        </p:nvSpPr>
        <p:spPr>
          <a:xfrm>
            <a:off x="462181" y="4310480"/>
            <a:ext cx="1060510" cy="1008112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/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03FCE888-A51E-E466-2E59-821AB7CC7C9F}"/>
              </a:ext>
            </a:extLst>
          </p:cNvPr>
          <p:cNvSpPr/>
          <p:nvPr/>
        </p:nvSpPr>
        <p:spPr>
          <a:xfrm>
            <a:off x="435982" y="2689814"/>
            <a:ext cx="1060510" cy="1008112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2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B741775-3661-C0DE-A16F-F565ADFB315D}"/>
              </a:ext>
            </a:extLst>
          </p:cNvPr>
          <p:cNvSpPr txBox="1"/>
          <p:nvPr/>
        </p:nvSpPr>
        <p:spPr>
          <a:xfrm>
            <a:off x="1979712" y="1671560"/>
            <a:ext cx="59766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/>
              <a:t>WALIDACJA PROWADZONYCH DZIAŁAŃ (ankieta dla bazy odbiorców)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l-PL" sz="1200" dirty="0"/>
              <a:t>Analiza zbieranych informacji budowlanych i wybór najciekawszych i aktualnych materiałów dla branży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l-PL" sz="1200" dirty="0"/>
              <a:t>Informacja o kontynuacji projektu  dot. monitorowania  dostępnych informacji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A729A2F-5E80-32F7-868C-959A96F66553}"/>
              </a:ext>
            </a:extLst>
          </p:cNvPr>
          <p:cNvSpPr txBox="1"/>
          <p:nvPr/>
        </p:nvSpPr>
        <p:spPr>
          <a:xfrm>
            <a:off x="2168114" y="2794337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u="sng" dirty="0"/>
              <a:t>PRZYJĘCIE STRATEGII dla budowy struktury zawartości BIULETYNU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Opracowanie interaktywnego spisu treści i działów o największym odbiorze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Wzbogacanie bazy danych subskrybentów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Ustalenie cyklu dystrybucji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C88817A-8CDC-D0F1-D1F1-BFC388ED41FE}"/>
              </a:ext>
            </a:extLst>
          </p:cNvPr>
          <p:cNvSpPr txBox="1"/>
          <p:nvPr/>
        </p:nvSpPr>
        <p:spPr>
          <a:xfrm>
            <a:off x="2168114" y="4516343"/>
            <a:ext cx="6287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u="sng" dirty="0"/>
              <a:t>PROMOCJA I Komponent upowszechniający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Udostępnienie biuletynów informacyjnych w sieci Internetowej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Promowanie biuletynów w </a:t>
            </a:r>
            <a:r>
              <a:rPr lang="pl-PL" sz="1200" b="1" dirty="0"/>
              <a:t>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8712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331</Words>
  <Application>Microsoft Office PowerPoint</Application>
  <PresentationFormat>Pokaz na ekranie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KUS</dc:creator>
  <cp:lastModifiedBy>krzysztof baranowski</cp:lastModifiedBy>
  <cp:revision>25</cp:revision>
  <dcterms:created xsi:type="dcterms:W3CDTF">2023-03-15T09:27:54Z</dcterms:created>
  <dcterms:modified xsi:type="dcterms:W3CDTF">2023-03-18T15:30:59Z</dcterms:modified>
</cp:coreProperties>
</file>