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6" r:id="rId3"/>
    <p:sldId id="310" r:id="rId4"/>
    <p:sldId id="359" r:id="rId5"/>
    <p:sldId id="331" r:id="rId6"/>
    <p:sldId id="306" r:id="rId7"/>
    <p:sldId id="358" r:id="rId8"/>
    <p:sldId id="309" r:id="rId9"/>
    <p:sldId id="360" r:id="rId10"/>
    <p:sldId id="311" r:id="rId11"/>
    <p:sldId id="314" r:id="rId12"/>
    <p:sldId id="316" r:id="rId13"/>
    <p:sldId id="353" r:id="rId14"/>
    <p:sldId id="327" r:id="rId15"/>
    <p:sldId id="330" r:id="rId16"/>
    <p:sldId id="333" r:id="rId17"/>
    <p:sldId id="328" r:id="rId18"/>
    <p:sldId id="334" r:id="rId19"/>
    <p:sldId id="336" r:id="rId20"/>
    <p:sldId id="335" r:id="rId21"/>
    <p:sldId id="362" r:id="rId22"/>
    <p:sldId id="321" r:id="rId23"/>
    <p:sldId id="363" r:id="rId24"/>
    <p:sldId id="345" r:id="rId25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BDE5720-8E1C-41EF-8A91-5DCC2424E723}">
          <p14:sldIdLst>
            <p14:sldId id="256"/>
            <p14:sldId id="326"/>
            <p14:sldId id="310"/>
            <p14:sldId id="359"/>
            <p14:sldId id="331"/>
            <p14:sldId id="306"/>
            <p14:sldId id="358"/>
            <p14:sldId id="309"/>
            <p14:sldId id="360"/>
            <p14:sldId id="311"/>
            <p14:sldId id="314"/>
            <p14:sldId id="316"/>
            <p14:sldId id="353"/>
            <p14:sldId id="327"/>
            <p14:sldId id="330"/>
          </p14:sldIdLst>
        </p14:section>
        <p14:section name="Sekcja bez tytułu" id="{BF6DEB21-B0D9-4514-AB6F-C0D78960EE47}">
          <p14:sldIdLst>
            <p14:sldId id="333"/>
            <p14:sldId id="328"/>
            <p14:sldId id="334"/>
            <p14:sldId id="336"/>
            <p14:sldId id="335"/>
            <p14:sldId id="362"/>
            <p14:sldId id="321"/>
            <p14:sldId id="363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EA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4" autoAdjust="0"/>
    <p:restoredTop sz="94660"/>
  </p:normalViewPr>
  <p:slideViewPr>
    <p:cSldViewPr>
      <p:cViewPr varScale="1">
        <p:scale>
          <a:sx n="116" d="100"/>
          <a:sy n="116" d="100"/>
        </p:scale>
        <p:origin x="1733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63ED-24DB-4224-8E95-FCDE9BBDF916}" type="datetimeFigureOut">
              <a:rPr lang="pl-PL" smtClean="0"/>
              <a:pPr/>
              <a:t>02.03.2022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7E28-17C4-4BE3-A435-0DAC806E5B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65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pPr marL="25400">
                <a:lnSpc>
                  <a:spcPts val="1839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pPr marL="25400">
                <a:lnSpc>
                  <a:spcPts val="1839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3317" y="1827432"/>
            <a:ext cx="4037965" cy="365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34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05902" y="6377940"/>
            <a:ext cx="210312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pPr marL="25400">
                <a:lnSpc>
                  <a:spcPts val="1839"/>
                </a:lnSpc>
              </a:pPr>
              <a:t>‹#›</a:t>
            </a:fld>
            <a:endParaRPr spc="-5" dirty="0"/>
          </a:p>
        </p:txBody>
      </p:sp>
      <p:cxnSp>
        <p:nvCxnSpPr>
          <p:cNvPr id="9" name="Łącznik prosty 8"/>
          <p:cNvCxnSpPr/>
          <p:nvPr userDrawn="1"/>
        </p:nvCxnSpPr>
        <p:spPr>
          <a:xfrm flipH="1" flipV="1">
            <a:off x="2758440" y="977769"/>
            <a:ext cx="6385560" cy="128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0" y="978810"/>
            <a:ext cx="14478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 userDrawn="1"/>
        </p:nvCxnSpPr>
        <p:spPr>
          <a:xfrm flipH="1">
            <a:off x="1447800" y="978810"/>
            <a:ext cx="6553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 flipH="1">
            <a:off x="2103120" y="978810"/>
            <a:ext cx="64008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 userDrawn="1"/>
        </p:nvCxnSpPr>
        <p:spPr>
          <a:xfrm flipH="1">
            <a:off x="2741916" y="978810"/>
            <a:ext cx="64008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6143315"/>
            <a:ext cx="389120" cy="469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863" y="204347"/>
            <a:ext cx="8602273" cy="619760"/>
          </a:xfrm>
          <a:prstGeom prst="rect">
            <a:avLst/>
          </a:prstGeom>
        </p:spPr>
        <p:txBody>
          <a:bodyPr lIns="0" tIns="0" rIns="0" bIns="0"/>
          <a:lstStyle>
            <a:lvl1pPr>
              <a:defRPr sz="2950" b="1" i="0">
                <a:solidFill>
                  <a:srgbClr val="66696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pPr marL="25400">
                <a:lnSpc>
                  <a:spcPts val="1839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pPr marL="25400">
                <a:lnSpc>
                  <a:spcPts val="1839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643" y="1600434"/>
            <a:ext cx="8106712" cy="3152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B618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31783" y="6338158"/>
            <a:ext cx="25527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spc="-5" dirty="0"/>
              <a:pPr marL="25400">
                <a:lnSpc>
                  <a:spcPts val="1839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s://www.wielkiebudowanie.pl/go.live.php/PL-H716/oferty-pracy/rynek-pracy-w-budownictwie/rynek-pracy-w-budownictwi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e.edu.pl/wp-content/plugins/download-attachments/includes/download.php?id=31500" TargetMode="External"/><Relationship Id="rId13" Type="http://schemas.openxmlformats.org/officeDocument/2006/relationships/hyperlink" Target="https://www.ore.edu.pl/wp-content/plugins/download-attachments/includes/download.php?id=31504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ore.edu.pl/wp-content/plugins/download-attachments/includes/download.php?id=31497" TargetMode="External"/><Relationship Id="rId12" Type="http://schemas.openxmlformats.org/officeDocument/2006/relationships/hyperlink" Target="https://www.ore.edu.pl/wp-content/plugins/download-attachments/includes/download.php?id=31503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ore.edu.p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re.edu.pl/wp-content/plugins/download-attachments/includes/download.php?id=31498" TargetMode="External"/><Relationship Id="rId11" Type="http://schemas.openxmlformats.org/officeDocument/2006/relationships/hyperlink" Target="https://www.ore.edu.pl/wp-content/plugins/download-attachments/includes/download.php?id=31502" TargetMode="External"/><Relationship Id="rId5" Type="http://schemas.openxmlformats.org/officeDocument/2006/relationships/hyperlink" Target="https://www.ore.edu.pl/wp-content/plugins/download-attachments/includes/download.php?id=31496" TargetMode="External"/><Relationship Id="rId15" Type="http://schemas.openxmlformats.org/officeDocument/2006/relationships/hyperlink" Target="https://www.ore.edu.pl/wp-content/plugins/download-attachments/includes/download.php?id=31506" TargetMode="External"/><Relationship Id="rId10" Type="http://schemas.openxmlformats.org/officeDocument/2006/relationships/hyperlink" Target="https://www.ore.edu.pl/wp-content/plugins/download-attachments/includes/download.php?id=31501" TargetMode="External"/><Relationship Id="rId4" Type="http://schemas.openxmlformats.org/officeDocument/2006/relationships/hyperlink" Target="https://www.ore.edu.pl/wp-content/plugins/download-attachments/includes/download.php?id=31495" TargetMode="External"/><Relationship Id="rId9" Type="http://schemas.openxmlformats.org/officeDocument/2006/relationships/hyperlink" Target="https://www.ore.edu.pl/wp-content/plugins/download-attachments/includes/download.php?id=31499" TargetMode="External"/><Relationship Id="rId14" Type="http://schemas.openxmlformats.org/officeDocument/2006/relationships/hyperlink" Target="https://www.ore.edu.pl/wp-content/plugins/download-attachments/includes/download.php?id=3150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e.edu.pl/wp-content/plugins/download-attachments/includes/download.php?id=31516" TargetMode="External"/><Relationship Id="rId13" Type="http://schemas.openxmlformats.org/officeDocument/2006/relationships/hyperlink" Target="https://www.ore.edu.pl/wp-content/plugins/download-attachments/includes/download.php?id=3152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ore.edu.pl/wp-content/plugins/download-attachments/includes/download.php?id=31515" TargetMode="External"/><Relationship Id="rId12" Type="http://schemas.openxmlformats.org/officeDocument/2006/relationships/hyperlink" Target="https://www.ore.edu.pl/wp-content/plugins/download-attachments/includes/download.php?id=31520" TargetMode="External"/><Relationship Id="rId17" Type="http://schemas.openxmlformats.org/officeDocument/2006/relationships/hyperlink" Target="https://www.ore.edu.pl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ore.edu.pl/wp-content/plugins/download-attachments/includes/download.php?id=3152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re.edu.pl/wp-content/plugins/download-attachments/includes/download.php?id=31513" TargetMode="External"/><Relationship Id="rId11" Type="http://schemas.openxmlformats.org/officeDocument/2006/relationships/hyperlink" Target="https://www.ore.edu.pl/wp-content/plugins/download-attachments/includes/download.php?id=31519" TargetMode="External"/><Relationship Id="rId5" Type="http://schemas.openxmlformats.org/officeDocument/2006/relationships/hyperlink" Target="https://www.ore.edu.pl/wp-content/plugins/download-attachments/includes/download.php?id=31514" TargetMode="External"/><Relationship Id="rId15" Type="http://schemas.openxmlformats.org/officeDocument/2006/relationships/hyperlink" Target="https://www.ore.edu.pl/wp-content/plugins/download-attachments/includes/download.php?id=31523" TargetMode="External"/><Relationship Id="rId10" Type="http://schemas.openxmlformats.org/officeDocument/2006/relationships/hyperlink" Target="https://www.ore.edu.pl/wp-content/plugins/download-attachments/includes/download.php?id=31517" TargetMode="External"/><Relationship Id="rId4" Type="http://schemas.openxmlformats.org/officeDocument/2006/relationships/hyperlink" Target="https://www.ore.edu.pl/wp-content/plugins/download-attachments/includes/download.php?id=31507" TargetMode="External"/><Relationship Id="rId9" Type="http://schemas.openxmlformats.org/officeDocument/2006/relationships/hyperlink" Target="https://www.ore.edu.pl/wp-content/plugins/download-attachments/includes/download.php?id=31518" TargetMode="External"/><Relationship Id="rId14" Type="http://schemas.openxmlformats.org/officeDocument/2006/relationships/hyperlink" Target="https://www.ore.edu.pl/wp-content/plugins/download-attachments/includes/download.php?id=315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e.edu.pl/wp-content/plugins/download-attachments/includes/download.php?id=31529" TargetMode="External"/><Relationship Id="rId13" Type="http://schemas.openxmlformats.org/officeDocument/2006/relationships/hyperlink" Target="https://www.ore.edu.pl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ore.edu.pl/wp-content/plugins/download-attachments/includes/download.php?id=31528" TargetMode="External"/><Relationship Id="rId12" Type="http://schemas.openxmlformats.org/officeDocument/2006/relationships/hyperlink" Target="https://www.ore.edu.pl/wp-content/plugins/download-attachments/includes/download.php?id=3154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re.edu.pl/wp-content/plugins/download-attachments/includes/download.php?id=31527" TargetMode="External"/><Relationship Id="rId11" Type="http://schemas.openxmlformats.org/officeDocument/2006/relationships/hyperlink" Target="https://www.ore.edu.pl/wp-content/plugins/download-attachments/includes/download.php?id=31544" TargetMode="External"/><Relationship Id="rId5" Type="http://schemas.openxmlformats.org/officeDocument/2006/relationships/hyperlink" Target="https://www.ore.edu.pl/wp-content/plugins/download-attachments/includes/download.php?id=31525" TargetMode="External"/><Relationship Id="rId10" Type="http://schemas.openxmlformats.org/officeDocument/2006/relationships/hyperlink" Target="https://www.ore.edu.pl/wp-content/plugins/download-attachments/includes/download.php?id=31542" TargetMode="External"/><Relationship Id="rId4" Type="http://schemas.openxmlformats.org/officeDocument/2006/relationships/hyperlink" Target="https://www.ore.edu.pl/wp-content/plugins/download-attachments/includes/download.php?id=31526" TargetMode="External"/><Relationship Id="rId9" Type="http://schemas.openxmlformats.org/officeDocument/2006/relationships/hyperlink" Target="https://www.ore.edu.pl/wp-content/plugins/download-attachments/includes/download.php?id=315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sz.praca.gov.pl/infodoradca%20(100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ermomodernizacja.pl/dlugoterminowa-strategia-renowacji-zostala-skierowana-do-konsultacj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agcvt.org/top-10-construction-technology-trends-for-202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wielkiebudowanie.pl/go.live.php/PL-H716/oferty-pracy/rynek-pracy-w-budownictwie/rynek-pracy-w-budownictwi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0586"/>
            <a:ext cx="1308291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60812"/>
            <a:ext cx="1971382" cy="96583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CE5E8B3-5787-447D-A552-511D50207568}"/>
              </a:ext>
            </a:extLst>
          </p:cNvPr>
          <p:cNvSpPr/>
          <p:nvPr/>
        </p:nvSpPr>
        <p:spPr>
          <a:xfrm>
            <a:off x="575556" y="2550604"/>
            <a:ext cx="7992888" cy="1077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>
                <a:solidFill>
                  <a:schemeClr val="tx1"/>
                </a:solidFill>
              </a:rPr>
              <a:t>Potrzeby Budownictwa w zakresie nowych kwalifikacji i specjalności</a:t>
            </a:r>
            <a:endParaRPr lang="pl-PL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0BAE701-60F5-4CDB-B6AC-D8835DFAF4CC}"/>
              </a:ext>
            </a:extLst>
          </p:cNvPr>
          <p:cNvSpPr/>
          <p:nvPr/>
        </p:nvSpPr>
        <p:spPr>
          <a:xfrm>
            <a:off x="3635896" y="4582935"/>
            <a:ext cx="3380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dr inż.  Krzysztof Symela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406775F-0614-445C-8436-1F1D55C965FF}"/>
              </a:ext>
            </a:extLst>
          </p:cNvPr>
          <p:cNvSpPr/>
          <p:nvPr/>
        </p:nvSpPr>
        <p:spPr>
          <a:xfrm>
            <a:off x="52589" y="712550"/>
            <a:ext cx="91085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</a:rPr>
              <a:t>Zespół Trójstronny ds. Budownictwa i Gospodarki Komunalnej</a:t>
            </a:r>
            <a:endParaRPr lang="pl-PL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40C96D4-4F0F-4994-A10C-91320FF2951A}"/>
              </a:ext>
            </a:extLst>
          </p:cNvPr>
          <p:cNvSpPr/>
          <p:nvPr/>
        </p:nvSpPr>
        <p:spPr>
          <a:xfrm>
            <a:off x="1829854" y="1805157"/>
            <a:ext cx="5484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Ministerstwo Rozwoju i Technologii, Warszawa 2 marca 2022 r.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0AE12B4-8803-4CB3-B47B-1247EBD42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56" y="338287"/>
            <a:ext cx="2786113" cy="33530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3119C42-B144-49DE-8696-EA5EE402E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57911"/>
            <a:ext cx="988388" cy="184839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5905B5F0-A7FA-4A66-A7BA-1620825F3BCC}"/>
              </a:ext>
            </a:extLst>
          </p:cNvPr>
          <p:cNvSpPr/>
          <p:nvPr/>
        </p:nvSpPr>
        <p:spPr>
          <a:xfrm>
            <a:off x="2825982" y="5563869"/>
            <a:ext cx="5566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Centrum Badań Edukacji Zawodowej i Zarządzania Innowacjami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4E87163-E901-437E-A1C0-2F25DA476A71}"/>
              </a:ext>
            </a:extLst>
          </p:cNvPr>
          <p:cNvSpPr/>
          <p:nvPr/>
        </p:nvSpPr>
        <p:spPr>
          <a:xfrm>
            <a:off x="405410" y="1111566"/>
            <a:ext cx="833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</a:rPr>
              <a:t>BADNIE OPINII CZŁONKÓW SEKTOROWEJ RADY DS. KOMPETENCJI W BUDOWNICTWIE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AA7C88-CE88-4D33-B58F-91C53F095FAB}"/>
              </a:ext>
            </a:extLst>
          </p:cNvPr>
          <p:cNvSpPr txBox="1"/>
          <p:nvPr/>
        </p:nvSpPr>
        <p:spPr>
          <a:xfrm>
            <a:off x="698696" y="1973303"/>
            <a:ext cx="745748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dentyfikacja priorytetowych kwalifikacji rynkowych w sektorze budownictwo w odniesieniu do wybranych zawodów ujętych w Klasyfikacji zawodów i specjalności na potrzeby rynku pracy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E79B4DE-5E34-4967-AD0D-3F694E2670CF}"/>
              </a:ext>
            </a:extLst>
          </p:cNvPr>
          <p:cNvSpPr txBox="1"/>
          <p:nvPr/>
        </p:nvSpPr>
        <p:spPr>
          <a:xfrm>
            <a:off x="706497" y="4077072"/>
            <a:ext cx="74496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lvl="0" indent="-269875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 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dentyfikacja priorytetowych budowlanych kwalifikacji rynkowych  nawiązujących do Krajowych Inteligentnych Specjalizacji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74D07FB-FD37-4EE7-BE12-51A7082445FB}"/>
              </a:ext>
            </a:extLst>
          </p:cNvPr>
          <p:cNvSpPr txBox="1"/>
          <p:nvPr/>
        </p:nvSpPr>
        <p:spPr>
          <a:xfrm>
            <a:off x="1014152" y="2968496"/>
            <a:ext cx="71717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1: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Wybór zawodów do analizy i wstępna identyfikacja potencjalnych kwalifikacji rynkowych</a:t>
            </a:r>
          </a:p>
          <a:p>
            <a:pPr algn="just">
              <a:spcBef>
                <a:spcPts val="600"/>
              </a:spcBef>
            </a:pP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2: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Badanie popytu na potencjalne kwalifikacje rynkowe i redukcja ich liczby</a:t>
            </a:r>
          </a:p>
          <a:p>
            <a:pPr algn="just">
              <a:spcBef>
                <a:spcPts val="600"/>
              </a:spcBef>
            </a:pP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3: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Określenie terenu badania i opracowanie kwestionariusza ankiety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C933378-3EFB-4AFA-A47C-E824DBFC5172}"/>
              </a:ext>
            </a:extLst>
          </p:cNvPr>
          <p:cNvSpPr txBox="1"/>
          <p:nvPr/>
        </p:nvSpPr>
        <p:spPr>
          <a:xfrm>
            <a:off x="1043608" y="4869160"/>
            <a:ext cx="69161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1: 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zapisów w sekcji KIS 5. Inteligentne i energooszczędne budownictwo</a:t>
            </a:r>
          </a:p>
          <a:p>
            <a:pPr algn="just">
              <a:spcBef>
                <a:spcPts val="600"/>
              </a:spcBef>
            </a:pPr>
            <a:r>
              <a:rPr lang="pl-P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2: 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30 kwalifikacji rynkowych, na które w najbliższej perspektywie może być istotne zapotrzebowanie na budowlanym rynku pracy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0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4E87163-E901-437E-A1C0-2F25DA476A71}"/>
              </a:ext>
            </a:extLst>
          </p:cNvPr>
          <p:cNvSpPr/>
          <p:nvPr/>
        </p:nvSpPr>
        <p:spPr>
          <a:xfrm>
            <a:off x="827584" y="1099685"/>
            <a:ext cx="5555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PROPOZYCJE NOWYCH KWALIFIKACJI RYNKOWYCH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6D8F82-EE84-4F8F-86D2-42EFD497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58" y="1700808"/>
            <a:ext cx="7255376" cy="405556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DCD73BB-CF97-40E0-B5BB-4DB087CC4468}"/>
              </a:ext>
            </a:extLst>
          </p:cNvPr>
          <p:cNvSpPr txBox="1"/>
          <p:nvPr/>
        </p:nvSpPr>
        <p:spPr>
          <a:xfrm>
            <a:off x="961358" y="5949280"/>
            <a:ext cx="7434588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Rozporządzenie Ministra Pracy i Polityki Społecznej z dnia 7 sierpnia 2014 r. w sprawie klasyfikacji zawodów i specjalności na potrzeby rynku pracy oraz zakresu jej stosowania (tj. Dz. U. z 2018 r. poz. 227).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58699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4E87163-E901-437E-A1C0-2F25DA476A71}"/>
              </a:ext>
            </a:extLst>
          </p:cNvPr>
          <p:cNvSpPr/>
          <p:nvPr/>
        </p:nvSpPr>
        <p:spPr>
          <a:xfrm>
            <a:off x="1259632" y="1044149"/>
            <a:ext cx="5555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PROPOZYCJE NOWYCH KWALIFIKACJI RYNKOWYCH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0E0C521-174E-47E3-B47C-F3C47E07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44" y="1522598"/>
            <a:ext cx="6608356" cy="50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4E87163-E901-437E-A1C0-2F25DA476A71}"/>
              </a:ext>
            </a:extLst>
          </p:cNvPr>
          <p:cNvSpPr/>
          <p:nvPr/>
        </p:nvSpPr>
        <p:spPr>
          <a:xfrm>
            <a:off x="1043608" y="1196752"/>
            <a:ext cx="5555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PROPOZYCJE NOWYCH KWALIFIKACJI RYNKOWYCH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B456F7-F6E5-4B0B-9FC3-DA4C9BEA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1672438"/>
            <a:ext cx="7065789" cy="449286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3007BCA-5775-4FAC-8B56-6D0F514237DB}"/>
              </a:ext>
            </a:extLst>
          </p:cNvPr>
          <p:cNvSpPr/>
          <p:nvPr/>
        </p:nvSpPr>
        <p:spPr>
          <a:xfrm>
            <a:off x="1043608" y="2636912"/>
            <a:ext cx="6984777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1090" y="6453336"/>
            <a:ext cx="229142" cy="20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z="1000" b="1" spc="-5" dirty="0">
                <a:solidFill>
                  <a:srgbClr val="B61828"/>
                </a:solidFill>
                <a:cs typeface="Times New Roman"/>
              </a:rPr>
              <a:pPr marL="25400">
                <a:lnSpc>
                  <a:spcPts val="1839"/>
                </a:lnSpc>
              </a:pPr>
              <a:t>14</a:t>
            </a:fld>
            <a:endParaRPr sz="1000" b="1" dirty="0">
              <a:cs typeface="Times New Roman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7" name="Prostokąt 3">
            <a:extLst>
              <a:ext uri="{FF2B5EF4-FFF2-40B4-BE49-F238E27FC236}">
                <a16:creationId xmlns:a16="http://schemas.microsoft.com/office/drawing/2014/main" id="{13A979BC-82DA-4694-8F0C-C985BD65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857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+mn-lt"/>
              </a:rPr>
              <a:t>Zapotrzebowanie na pracowników budownictwa generuje potrzebę nowej kwalifikacji rynkowej – Trener/instruktor budownictwa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B20A43-A9C3-45BF-B80C-78C5BCBA6E32}"/>
              </a:ext>
            </a:extLst>
          </p:cNvPr>
          <p:cNvSpPr txBox="1"/>
          <p:nvPr/>
        </p:nvSpPr>
        <p:spPr>
          <a:xfrm>
            <a:off x="899592" y="5769080"/>
            <a:ext cx="7700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hlinkClick r:id="rId4"/>
              </a:rPr>
              <a:t>Źródło: https://www.wielkiebudowanie.pl/go.live.php/PL-H716/oferty-pracy/rynek-pracy-w-budownictwie/rynek-pracy-w-budownictwie.html</a:t>
            </a:r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DAB882A-5AF6-4D51-A3B3-164F30911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88840"/>
            <a:ext cx="8427594" cy="3456384"/>
          </a:xfrm>
          <a:prstGeom prst="rect">
            <a:avLst/>
          </a:prstGeom>
        </p:spPr>
      </p:pic>
      <p:sp>
        <p:nvSpPr>
          <p:cNvPr id="10" name="Strzałka: w lewo 9">
            <a:extLst>
              <a:ext uri="{FF2B5EF4-FFF2-40B4-BE49-F238E27FC236}">
                <a16:creationId xmlns:a16="http://schemas.microsoft.com/office/drawing/2014/main" id="{159A55FC-0935-4507-83ED-0F02DE045A74}"/>
              </a:ext>
            </a:extLst>
          </p:cNvPr>
          <p:cNvSpPr/>
          <p:nvPr/>
        </p:nvSpPr>
        <p:spPr>
          <a:xfrm>
            <a:off x="3059832" y="2564904"/>
            <a:ext cx="3096344" cy="2232248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Potrzeba szkolenia pracowników budownictwa z udziałem </a:t>
            </a:r>
            <a:r>
              <a:rPr lang="pl-PL" sz="1400" b="1" dirty="0">
                <a:solidFill>
                  <a:srgbClr val="FF0000"/>
                </a:solidFill>
              </a:rPr>
              <a:t>Trenerów/instruktorów budownictwa</a:t>
            </a:r>
          </a:p>
        </p:txBody>
      </p:sp>
    </p:spTree>
    <p:extLst>
      <p:ext uri="{BB962C8B-B14F-4D97-AF65-F5344CB8AC3E}">
        <p14:creationId xmlns:p14="http://schemas.microsoft.com/office/powerpoint/2010/main" val="15483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DE95B96-0C94-41A6-8587-7B2BA078EFA6}"/>
              </a:ext>
            </a:extLst>
          </p:cNvPr>
          <p:cNvSpPr txBox="1"/>
          <p:nvPr/>
        </p:nvSpPr>
        <p:spPr>
          <a:xfrm>
            <a:off x="469734" y="1302010"/>
            <a:ext cx="8379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Nowa kwalifikacja rynkowa „Trener/instruktor budownictwa </a:t>
            </a:r>
            <a:endParaRPr lang="pl-PL" sz="2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D21C1C5-4A40-471E-AD30-4BD9A9F26428}"/>
              </a:ext>
            </a:extLst>
          </p:cNvPr>
          <p:cNvSpPr/>
          <p:nvPr/>
        </p:nvSpPr>
        <p:spPr>
          <a:xfrm>
            <a:off x="525844" y="2060848"/>
            <a:ext cx="7934587" cy="356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45 kwalifikacja rynkowa została zaproponowana nowa kwalifikacja dot. trenera kształcenia i szkolenia w branży budowlanej, która w efekcie jako pierwsza została zaprojektowana w standardzie ZSK, w ramach prac prowadzonych przez Sektorowe Radę.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 kwalifikacji (pełna):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szkoleń, instruktaży i treningu umiejętności zawodowych w branży budowlanej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Skrócona nazwa kwalifikacji: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20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Trener/instruktor budownictwa</a:t>
            </a:r>
            <a:endParaRPr lang="pl-PL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D2DDEFF-21AC-439B-B3C2-267ABDD28AFC}"/>
              </a:ext>
            </a:extLst>
          </p:cNvPr>
          <p:cNvSpPr txBox="1"/>
          <p:nvPr/>
        </p:nvSpPr>
        <p:spPr>
          <a:xfrm>
            <a:off x="0" y="1052736"/>
            <a:ext cx="9036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Budowlane kwalifikacje rynkowe w ZSK/ZRK</a:t>
            </a:r>
            <a:endParaRPr lang="pl-PL" sz="20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2BBF63D-4182-49A6-B467-B0BDEB901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6145"/>
            <a:ext cx="9144000" cy="347305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A77EFD5-BEB5-4B0B-9167-B14D6D005D9D}"/>
              </a:ext>
            </a:extLst>
          </p:cNvPr>
          <p:cNvSpPr/>
          <p:nvPr/>
        </p:nvSpPr>
        <p:spPr>
          <a:xfrm>
            <a:off x="24467" y="5329481"/>
            <a:ext cx="3421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Szczegółowe informacje: </a:t>
            </a:r>
            <a:r>
              <a:rPr lang="pl-PL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https://kwalifikacje.gov.pl/</a:t>
            </a:r>
            <a:endParaRPr lang="pl-PL" sz="12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5491F45-BC9F-4013-824C-8CF87051DA6C}"/>
              </a:ext>
            </a:extLst>
          </p:cNvPr>
          <p:cNvSpPr/>
          <p:nvPr/>
        </p:nvSpPr>
        <p:spPr>
          <a:xfrm>
            <a:off x="35496" y="3645024"/>
            <a:ext cx="9108504" cy="5040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Dymek mowy: prostokąt z zaokrąglonymi rogami 3">
            <a:extLst>
              <a:ext uri="{FF2B5EF4-FFF2-40B4-BE49-F238E27FC236}">
                <a16:creationId xmlns:a16="http://schemas.microsoft.com/office/drawing/2014/main" id="{0177F045-7C68-43FF-AD1E-EE587A874A17}"/>
              </a:ext>
            </a:extLst>
          </p:cNvPr>
          <p:cNvSpPr/>
          <p:nvPr/>
        </p:nvSpPr>
        <p:spPr>
          <a:xfrm>
            <a:off x="3203848" y="5877272"/>
            <a:ext cx="3276364" cy="458544"/>
          </a:xfrm>
          <a:prstGeom prst="wedgeRoundRectCallout">
            <a:avLst>
              <a:gd name="adj1" fmla="val -44847"/>
              <a:gd name="adj2" fmla="val -44129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/>
              <a:t>Pierwsza kwalifikacja rynkowa w ZSK</a:t>
            </a:r>
          </a:p>
        </p:txBody>
      </p:sp>
    </p:spTree>
    <p:extLst>
      <p:ext uri="{BB962C8B-B14F-4D97-AF65-F5344CB8AC3E}">
        <p14:creationId xmlns:p14="http://schemas.microsoft.com/office/powerpoint/2010/main" val="54749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D2DDEFF-21AC-439B-B3C2-267ABDD28AFC}"/>
              </a:ext>
            </a:extLst>
          </p:cNvPr>
          <p:cNvSpPr txBox="1"/>
          <p:nvPr/>
        </p:nvSpPr>
        <p:spPr>
          <a:xfrm>
            <a:off x="0" y="1052736"/>
            <a:ext cx="9036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Budowlane kwalifikacje rynkowe w procesie włączania do ZSK/ZRK</a:t>
            </a:r>
            <a:endParaRPr lang="pl-PL" sz="20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DA6938A-37FB-4525-9F0D-90781EC7F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2" y="1801500"/>
            <a:ext cx="9144000" cy="423117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7CF67BCF-F1F3-43A4-95D7-02D63074DE66}"/>
              </a:ext>
            </a:extLst>
          </p:cNvPr>
          <p:cNvSpPr/>
          <p:nvPr/>
        </p:nvSpPr>
        <p:spPr>
          <a:xfrm>
            <a:off x="3419872" y="6306917"/>
            <a:ext cx="2688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https://kwalifikacje.gov.pl/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572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D2DDEFF-21AC-439B-B3C2-267ABDD28AFC}"/>
              </a:ext>
            </a:extLst>
          </p:cNvPr>
          <p:cNvSpPr txBox="1"/>
          <p:nvPr/>
        </p:nvSpPr>
        <p:spPr>
          <a:xfrm>
            <a:off x="0" y="1140765"/>
            <a:ext cx="9036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Przykładowe programy nauczania do umiejętności dodatkowych dla zawodów branży budowlanej – Projekty POWER MEiN</a:t>
            </a:r>
            <a:endParaRPr lang="pl-PL" sz="20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2A3BC0F-6E19-4577-B85C-62CBFA632911}"/>
              </a:ext>
            </a:extLst>
          </p:cNvPr>
          <p:cNvSpPr/>
          <p:nvPr/>
        </p:nvSpPr>
        <p:spPr>
          <a:xfrm>
            <a:off x="422106" y="2286485"/>
            <a:ext cx="8721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4" tooltip="Przykładowy program dodatkowej umiejętności zawodowej- Budowa grilli i wędzarni ogrodowych w zawodzie Zdun 7112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Budowa grilli i wędzarni ogrodowych w zawodzie ZDUN 711203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5" tooltip="Przykładowy program dodatkowej umiejętności zawodowej- Komputerowe wspomaganie projektowania w pracach melioracyjnych w zawodzie Technik inżynierii środowiska i melioracji 3112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Komputerowe wspomaganie projektowania w pracach melioracyjnych w zawodzie TECHNIK INŻYNIERII ŚRODOWISKA I MELIORACJI 311208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6" tooltip="Przykładowy program dodatkowej umiejętności zawodowej- Montowanie i uruchamianie kotłów i armatury kotłowej w zawodzie Technik inżynierii sanitarnej 3112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Montowanie i uruchamianie kotłów i armatury kotłowej w zawodzie TECHNIK INŻYNIERII SANITARNEJ 311218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7" tooltip="Przykładowy program dodatkowej umiejętności zawodowej- Konserwacja przewodów kominowych w zawodzie Zdun 7112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Konserwacja przewodów kominowych w zawodzie ZDUN 711203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8" tooltip="Przykładowy program dodatkowej umiejętności zawodowej- Naprawa i regulacja urządzeń cieplnych w zawodzie Technik inżynierii sanitarnej 31121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Naprawa i regulacja urządzeń cieplnych w zawodzie TECHNIK INŻYNIERII SANITARNEJ 3112181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</a:rPr>
              <a:t> </a:t>
            </a:r>
            <a:r>
              <a:rPr lang="pl-PL" sz="1000" b="1" dirty="0">
                <a:ea typeface="Times New Roman" panose="02020603050405020304" pitchFamily="18" charset="0"/>
                <a:hlinkClick r:id="rId9" tooltip="Przykładowy program dodatkowej umiejętności zawodowej- Montowanie schodów w zawodzie Monter stolarki budowlanej 7129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Montowanie schodów w zawodzie MONTER STOLARKI BUDOWLANEJ 712906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10" tooltip="Przykładowy program dodatkowej umiejętności zawodowej- Projektowanie rowów melioracyjnych  w zawodzie Technik inżynierii środowiska i melioracji 3112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Projektowanie rowów melioracyjnych w zawodzie TECHNIK INŻYNIERII ŚRODOWISKA I MELIORACJI 311208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11" tooltip="Przykładowy program dodatkowej umiejętności zawodowej-Prowadzenie modernizacji ewidencji gruntów i budynków przy pomocy specjalistycznego oprogramowania w zawodzie Technik geodeta 3111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Prowadzenie modernizacji ewidencji gruntów i budynków przy pomocy specjalistycznego oprogramowania w zawodzie TECHNIK GEODETA 311104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12" tooltip="Przykładowy program dodatkowej umiejętności zawodowej- Sporządzanie kosztorysów robót zduńskich z zastosowaniem programów komputerowych w zawodzie Zdun 7112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Sporządzanie kosztorysów robót zduńskich z zastosowaniem programów komputerowych w zawodzie ZDUN 711203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13" tooltip="Przykładowy program dodatkowej umiejętności zawodowej- Układanie ciągów komunikacyjnych w parkach i ogrodach w zawodzie Operator maszyn i urządzeń do robót ziemnych i drogowych 8342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Układanie ciągów komunikacyjnych w parkach i ogrodach w zawodzie OPERATOR MASZYN I URZĄDZEŃ DO ROBÓT ZIEMNYCH I DROGOWYCH 834209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/>
            </a:pPr>
            <a:r>
              <a:rPr lang="pl-PL" sz="1000" b="1" dirty="0">
                <a:ea typeface="Times New Roman" panose="02020603050405020304" pitchFamily="18" charset="0"/>
                <a:hlinkClick r:id="rId14" tooltip="Przykładowy program dodatkowej umiejętności zawodowej- Wykonywanie elewacji drewnianych w zawodzie Monter stolarki budowlanej 7129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elewacji drewnianych w zawodzie MONTER STOLARKI BUDOWLANEJ 712906</a:t>
            </a:r>
            <a:endParaRPr lang="pl-PL" sz="1000" b="1" dirty="0">
              <a:ea typeface="Times New Roman" panose="02020603050405020304" pitchFamily="18" charset="0"/>
            </a:endParaRPr>
          </a:p>
          <a:p>
            <a:pPr lvl="0">
              <a:buSzPts val="1000"/>
            </a:pPr>
            <a:endParaRPr lang="pl-PL" sz="1000" b="1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2"/>
            </a:pPr>
            <a:r>
              <a:rPr lang="pl-PL" sz="1000" b="1" dirty="0">
                <a:ea typeface="Calibri" panose="020F0502020204030204" pitchFamily="34" charset="0"/>
                <a:hlinkClick r:id="rId15" tooltip="Przykładowy program dodatkowej umiejętności zawodowej- Wykorzystanie specjalistycznych programów do opracowania pomiarów geodezyjnych w zawodzie Technik geodeta 3111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Wykorzystanie specjalistycznych programów do opracowania pomiarów geodezyjnych w zawodzie TECHNIK GEODETA 311104</a:t>
            </a:r>
            <a:br>
              <a:rPr lang="pl-PL" sz="1000" b="1" u="sng" dirty="0">
                <a:ea typeface="Calibri" panose="020F0502020204030204" pitchFamily="34" charset="0"/>
              </a:rPr>
            </a:br>
            <a:endParaRPr lang="pl-PL" sz="1000" u="sng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7316B61-0F89-4BC2-8B43-F77C786C340C}"/>
              </a:ext>
            </a:extLst>
          </p:cNvPr>
          <p:cNvSpPr/>
          <p:nvPr/>
        </p:nvSpPr>
        <p:spPr>
          <a:xfrm>
            <a:off x="2915816" y="6165304"/>
            <a:ext cx="3839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Szczegółowe informacje  https://www.ore.edu.pl/</a:t>
            </a:r>
            <a:r>
              <a:rPr lang="pl-PL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6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D87F2D4-514F-4BE2-85DE-370D0FF1F61C}"/>
              </a:ext>
            </a:extLst>
          </p:cNvPr>
          <p:cNvSpPr/>
          <p:nvPr/>
        </p:nvSpPr>
        <p:spPr>
          <a:xfrm>
            <a:off x="683568" y="1772816"/>
            <a:ext cx="79928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4" tooltip="Przykładowy program dodatkowej umiejętności zawodowej- Zastosowanie niekonwencjonalnych źródeł ciepła w instalacjach sanitarnych  w zawodzie Technik inżynierii sanitarnej 3112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Zastosowanie niekonwencjonalnych źródeł ciepła w instalacjach sanitarnych w zawodzie TECHNIK INŻYNIERII SANITARNEJ 311218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5" tooltip="Przykładowy program dodatkowej umiejętności zawodowej - Montowanie, demontowanie i przebudowywanie rusztowań w zawodzie Technik budownictwa 3112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Montowanie, demontowanie i przebudowywanie rusztowań w zawodzie TECHNIK BUDOWNICTWA 311204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6" tooltip="Przykładowy program dodatkowej umiejętności zawodowej - Montowanie i demontowanie deskowań systemowych w zawodzie Monter konstrukcji budowlanych 711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Montowanie i demontowanie </a:t>
            </a:r>
            <a:r>
              <a:rPr lang="pl-PL" sz="1000" b="1" dirty="0" err="1">
                <a:ea typeface="Times New Roman" panose="02020603050405020304" pitchFamily="18" charset="0"/>
                <a:hlinkClick r:id="rId6" tooltip="Przykładowy program dodatkowej umiejętności zawodowej - Montowanie i demontowanie deskowań systemowych w zawodzie Monter konstrukcji budowlanych 711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deskowań</a:t>
            </a:r>
            <a:r>
              <a:rPr lang="pl-PL" sz="1000" b="1" dirty="0">
                <a:ea typeface="Times New Roman" panose="02020603050405020304" pitchFamily="18" charset="0"/>
                <a:hlinkClick r:id="rId6" tooltip="Przykładowy program dodatkowej umiejętności zawodowej - Montowanie i demontowanie deskowań systemowych w zawodzie Monter konstrukcji budowlanych 711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systemowych w zawodzie MONTER KONSTRUKCJI BUDOWLANYCH 711102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7" tooltip="Przykładowy program dodatkowej umiejętności zawodowej - Nowoczesne techniki malowania w zawodzie Technik robót wykończeniowych w budownictwie 3112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Nowoczesne techniki malowania w zawodzie TECHNIK ROBÓT WYKOŃCZENIOWYCH W BUDOWNICTWIE 311219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8" tooltip="Przykładowy program dodatkowej umiejętności zawodowej - Obsługa i eksploatacja gąsienicowych maszyn drogowych w zawodzie Operator maszyn i urządzeń do robót ziemnych i drogowych 8342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Obsługa i eksploatacja gąsienicowych maszyn drogowych w zawodzie OPERATOR MASZYN I URZĄDZEŃ DO ROBÓT ZIEMNYCH I DROGOWYCH 834209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9" tooltip="Przykładowy program dodatkowej umiejętności zawodowej - Podstawy prowadzenia wyceny nieruchomości w zawodzie Technik budownictwa 3112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Podstawy prowadzenia wyceny nieruchomości w zawodzie TECHNIK BUDOWNICTWA 311204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10" tooltip="Przykładowy program dodatkowej umiejętności zawodowej - Obsługa i eksploatacja zagęszczarek w zawodzie Operator maszyn i urządzeń do robót ziemnych i drogowych 8342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Obsługa i eksploatacja zagęszczarek w zawodzie OPERATOR MASZYN I URZĄDZEŃ DO ROBÓT ZIEMNYCH I DROGOWYCH 834209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</a:rPr>
              <a:t> </a:t>
            </a:r>
            <a:r>
              <a:rPr lang="pl-PL" sz="1000" b="1" dirty="0">
                <a:ea typeface="Times New Roman" panose="02020603050405020304" pitchFamily="18" charset="0"/>
                <a:hlinkClick r:id="rId11" tooltip="Przykładowy program dodatkowej umiejętności zawodowej - Podstawy zarządzania nieruchomościami w zawodzie Technik budownictwa 3112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Podstawy zarządzania nieruchomościami w zawodzie TECHNIK BUDOWNICTWA 311204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12" tooltip="Przykładowy program dodatkowej umiejętności zawodowej -Sporządzanie kosztorysów prac renowacyjnych z zastosowaniem programów komputerowych w zawodzie Technik Renowacji Elementów Architektury 3112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Sporządzanie kosztorysów prac renowacyjnych z zastosowaniem programów komputerowych w zawodzie TECHNIK RENOWACJI ELEMENTÓW ARCHITEKTURY 311210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13" tooltip="Przykładowy program dodatkowej umiejętności zawodowej - Wykonywanie blaszanych płaszczy ochronnych izolacji przemysłowych w zawodzie Dekarz 7121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blaszanych płaszczy ochronnych izolacji przemysłowych w zawodzie DEKARZ 712101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14" tooltip="Przykładowy program dodatkowej umiejętności zawodowej - Wykonywanie i naprawianie podłóg drewnianych na rozwiązaniach systemowych producentów w zawodzie Technik robót wykończeniowych w budownictwie 3112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i naprawianie podłóg drewnianych na rozwiązaniach systemowych producentów w zawodzie TECHNIK ROBÓT WYKOŃCZENIOWYCH W BUDOWNICTWIE 311219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15" tooltip="Przykładowy program dodatkowej umiejętności zawodowej - Wykonywanie i naprawa stiuków w zawodzie Technik Renowacji Elementów Architektury 3112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i naprawa stiuków w zawodzie TECHNIK RENOWACJI ELEMENTÓW ARCHITEKTURY 311210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13"/>
            </a:pPr>
            <a:r>
              <a:rPr lang="pl-PL" sz="1000" b="1" dirty="0">
                <a:ea typeface="Times New Roman" panose="02020603050405020304" pitchFamily="18" charset="0"/>
                <a:hlinkClick r:id="rId16" tooltip="Przykładowy program dodatkowej umiejętności zawodowej - Wykonywanie elementów konstrukcyjnych izolacji przemysłowych w zawodzie Dekarz 7121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elementów konstrukcyjnych izolacji przemysłowych w zawodzie DEKARZ 712101</a:t>
            </a:r>
            <a:br>
              <a:rPr lang="pl-PL" sz="1000" b="1" dirty="0">
                <a:ea typeface="Times New Roman" panose="02020603050405020304" pitchFamily="18" charset="0"/>
              </a:rPr>
            </a:br>
            <a:endParaRPr lang="pl-PL" sz="1000" dirty="0">
              <a:ea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5CC8191-5890-48C3-A2E2-33832FD0FD51}"/>
              </a:ext>
            </a:extLst>
          </p:cNvPr>
          <p:cNvSpPr/>
          <p:nvPr/>
        </p:nvSpPr>
        <p:spPr>
          <a:xfrm>
            <a:off x="2915816" y="6309320"/>
            <a:ext cx="3839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Szczegółowe informacje  https://www.ore.edu.pl/</a:t>
            </a:r>
            <a:r>
              <a:rPr lang="pl-PL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433D6A8-7345-4CAF-BCB1-A7C24B68F650}"/>
              </a:ext>
            </a:extLst>
          </p:cNvPr>
          <p:cNvSpPr txBox="1"/>
          <p:nvPr/>
        </p:nvSpPr>
        <p:spPr>
          <a:xfrm>
            <a:off x="-36512" y="1064930"/>
            <a:ext cx="9036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Przykładowe programy nauczania do umiejętności dodatkowych dla zawodów branży budowlanej – Projekty POWER MEiN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0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A6698C-721F-4279-84C8-9026C1152516}"/>
              </a:ext>
            </a:extLst>
          </p:cNvPr>
          <p:cNvSpPr/>
          <p:nvPr/>
        </p:nvSpPr>
        <p:spPr>
          <a:xfrm>
            <a:off x="618120" y="1606468"/>
            <a:ext cx="790776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Budownictwo to jeden z największych sektorów polskiej gospodarki, generujący od 6 do 8% PKB i dający pracę ok. 6% zatrudnionych.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budowlane wykonuje ponad 400 tysięcy podmiotów, z czego 96% to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mikrofirmy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zatrudniające do 9 pracowników. To rozdrobnienie, wrażliwość na wahania koniunkturalne i stale utrzymujące się zapotrzebowanie na wykwalifikowanych pracowników o wysokich kompetencjach, stanowi najpoważniejsze wyzwanie dla rozwoju kwalifikacji, edukacji i szkoleń.</a:t>
            </a:r>
          </a:p>
          <a:p>
            <a:pPr marL="342900" indent="-34290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pl-PL" dirty="0"/>
              <a:t>Wycinkowe badania i monitoring sektora prowadzony w ramach działań Sektorowej Rady ds. Kompetencji w Budownictwie wskazują na niedoskonałości systemu kształcenia formalnego, w tym szczególnie na niedostosowanie oferty szkolnictwa branżowego do potrzeb sektora (brak lub niewystarczające kształcenie w zakresie kwalifikacji najbardziej potrzebnych w budownictwie, szczególnie na poziomie 3 i 4 Polskiej Ramy Kwalifikacji) oraz mało atrakcyjny, szczególnie dla pracowników sektora budowlanego, system potwierdzania kwalifikacji oparty na OKE oraz Izbach Rzemieślniczych.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0B2820-51FD-4A3F-8633-F9B25A18379F}"/>
              </a:ext>
            </a:extLst>
          </p:cNvPr>
          <p:cNvSpPr txBox="1"/>
          <p:nvPr/>
        </p:nvSpPr>
        <p:spPr>
          <a:xfrm>
            <a:off x="395536" y="1071697"/>
            <a:ext cx="8568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</a:rPr>
              <a:t>Potrzeby rynku  budowlanego w zakresie zapotrzebowania na pracowników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1648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26CAAED-97C6-4ED4-B7CE-6E84D2603ADC}"/>
              </a:ext>
            </a:extLst>
          </p:cNvPr>
          <p:cNvSpPr/>
          <p:nvPr/>
        </p:nvSpPr>
        <p:spPr>
          <a:xfrm>
            <a:off x="251520" y="2423906"/>
            <a:ext cx="87979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4" tooltip="Przykładowy program dodatkowej umiejętności zawodowej - Wykonywanie powłok malarskich różnymi technikami (wapienna, kazeinowa) w zawodzie Technik Renowacji Elementów Architektury 3112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powłok malarskich różnymi technikami (wapienna, kazeinowa) w zawodzie TECHNIK RENOWACJI ELEMENTÓW ARCHITEKTURY 311210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5" tooltip="Przykładowy program dodatkowej umiejętności zawodowej - Wykonywanie montażu i demontażu szkła budowlanego w zawodzie Technik budownictwa 3112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montażu i demontażu szkła budowlanego w zawodzie TECHNIK BUDOWNICTWA 311204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6" tooltip="Przykładowy program dodatkowej umiejętności zawodowej - Wykonywanie tarasów dachowych w zawodzie Dekarz 7121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tarasów dachowych w zawodzie DEKARZ 712101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7" tooltip="Przykładowy program dodatkowej umiejętności zawodowej - Wykonywanie tarasów drewnianych w zawodzie Monter stolarki budowlanej 7129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tarasów drewnianych w zawodzie MONTER STOLARKI BUDOWLANEJ 712906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8" tooltip="Przykładowy program dodatkowej umiejętności zawodowej -Wykonywanie zabudowy drewnianej w zawodzie Technik robót wykończeniowych w budownictwie 311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zabudowy drewnianej w zawodzie TECHNIK ROBÓT WYKOŃCZENIOWYCH W BUDOWNICTWIE 31121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9" tooltip="Przykładowy program dodatkowej umiejętności zawodowej - Wykonywanie zabudowy ze szkła i elementów przeszklonych w zawodzie Technik robót wykończeniowych w budownictwie 3112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zabudowy ze szkła i elementów przeszklonych w zawodzie TECHNIK ROBÓT WYKOŃCZENIOWYCH W BUDOWNICTWIE 311219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10" tooltip="Przykładowy program dodatkowej umiejętności zawodowej- Przygotowanie do obsługi podnośników teleskopowych w zawodzie Monter konstrukcji budowlanych 711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Przygotowanie do obsługi podnośników teleskopowych w zawodzie MONTER KONSTRUKCJI BUDOWLANYCH 711102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11" tooltip="Przykładowy program dodatkowej umiejętności zawodowej-Wykonywanie robót brukarskich w zawodzie Monter konstrukcji budowlanych 711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robót brukarskich w zawodzie MONTER KONSTRUKCJI BUDOWLANYCH 711102</a:t>
            </a:r>
            <a:br>
              <a:rPr lang="pl-PL" sz="1100" b="1" dirty="0">
                <a:ea typeface="Times New Roman" panose="02020603050405020304" pitchFamily="18" charset="0"/>
              </a:rPr>
            </a:br>
            <a:endParaRPr lang="pl-PL" sz="11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+mj-lt"/>
              <a:buAutoNum type="arabicParenR" startAt="26"/>
            </a:pPr>
            <a:r>
              <a:rPr lang="pl-PL" sz="1100" b="1" dirty="0">
                <a:ea typeface="Times New Roman" panose="02020603050405020304" pitchFamily="18" charset="0"/>
                <a:hlinkClick r:id="rId12" tooltip="Przykładowy program dodatkowej umiejętności zawodowej- Wykonywanie połączeń spawanych w zawodzie Monter konstrukcji budowlanych 711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Wykonywanie połączeń spawanych w zawodzie MONTER KONSTRUKCJI BUDOWLANYCH 711102</a:t>
            </a:r>
            <a:endParaRPr lang="pl-PL" sz="1100" dirty="0">
              <a:ea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6F62C3D-00E7-4834-A54B-F5D9FD98C35F}"/>
              </a:ext>
            </a:extLst>
          </p:cNvPr>
          <p:cNvSpPr/>
          <p:nvPr/>
        </p:nvSpPr>
        <p:spPr>
          <a:xfrm>
            <a:off x="2915816" y="6137681"/>
            <a:ext cx="3839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sz="1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Szczegółowe informacje  https://www.ore.edu.pl/</a:t>
            </a:r>
            <a:r>
              <a:rPr lang="pl-PL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C7E1F96-4C0A-4326-BF91-561AE9F0591A}"/>
              </a:ext>
            </a:extLst>
          </p:cNvPr>
          <p:cNvSpPr txBox="1"/>
          <p:nvPr/>
        </p:nvSpPr>
        <p:spPr>
          <a:xfrm>
            <a:off x="12961" y="1141566"/>
            <a:ext cx="9036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Przykładowe programy nauczania do umiejętności dodatkowych dla zawodów branży budowlanej – Projekty POWER MEiN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8817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45E559E-1F26-491B-94D5-FD2147261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525850"/>
            <a:ext cx="5122393" cy="527712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1AEB3C1-C7AC-4FF4-83E2-B5BB23BDE707}"/>
              </a:ext>
            </a:extLst>
          </p:cNvPr>
          <p:cNvSpPr/>
          <p:nvPr/>
        </p:nvSpPr>
        <p:spPr>
          <a:xfrm>
            <a:off x="898959" y="941076"/>
            <a:ext cx="7517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Prognoza zapotrzebowania na pracowników w zawodach szkolnictwa branżowego na krajowym i wojewódzkim runku pracy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30563FA-7C1A-445E-A213-A2149D84AB7C}"/>
              </a:ext>
            </a:extLst>
          </p:cNvPr>
          <p:cNvSpPr/>
          <p:nvPr/>
        </p:nvSpPr>
        <p:spPr>
          <a:xfrm>
            <a:off x="6139082" y="14945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Obwieszczenie Ministra Edukacji i Nauki                z dnia 28 stycznia 2022 r.</a:t>
            </a:r>
            <a:endParaRPr lang="pl-PL" sz="1200" dirty="0">
              <a:solidFill>
                <a:srgbClr val="0070C0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E0B0617-7F2A-4FB3-A49D-C32021270788}"/>
              </a:ext>
            </a:extLst>
          </p:cNvPr>
          <p:cNvSpPr/>
          <p:nvPr/>
        </p:nvSpPr>
        <p:spPr>
          <a:xfrm>
            <a:off x="768732" y="2132856"/>
            <a:ext cx="5295479" cy="50405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7AE94D0-DD67-425D-92C6-40B4295B88D8}"/>
              </a:ext>
            </a:extLst>
          </p:cNvPr>
          <p:cNvSpPr/>
          <p:nvPr/>
        </p:nvSpPr>
        <p:spPr>
          <a:xfrm>
            <a:off x="827584" y="3710454"/>
            <a:ext cx="5223471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4C9CD97-1D9F-495E-A296-BA0AA5501C22}"/>
              </a:ext>
            </a:extLst>
          </p:cNvPr>
          <p:cNvSpPr/>
          <p:nvPr/>
        </p:nvSpPr>
        <p:spPr>
          <a:xfrm>
            <a:off x="832035" y="4856004"/>
            <a:ext cx="5223471" cy="33372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FD192D7-8730-4BD7-ABD6-2C5054AEE4BD}"/>
              </a:ext>
            </a:extLst>
          </p:cNvPr>
          <p:cNvSpPr/>
          <p:nvPr/>
        </p:nvSpPr>
        <p:spPr>
          <a:xfrm>
            <a:off x="866068" y="6426253"/>
            <a:ext cx="5223471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lewo 4">
            <a:extLst>
              <a:ext uri="{FF2B5EF4-FFF2-40B4-BE49-F238E27FC236}">
                <a16:creationId xmlns:a16="http://schemas.microsoft.com/office/drawing/2014/main" id="{E5B0F9F9-92CB-43D8-856A-DE14AB8A0C24}"/>
              </a:ext>
            </a:extLst>
          </p:cNvPr>
          <p:cNvSpPr/>
          <p:nvPr/>
        </p:nvSpPr>
        <p:spPr>
          <a:xfrm>
            <a:off x="6306794" y="4164411"/>
            <a:ext cx="2448272" cy="1872208"/>
          </a:xfrm>
          <a:prstGeom prst="lef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Rynek Krajowy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2F5BB9B-233B-4D0C-97A2-FBD99FA0CF6D}"/>
              </a:ext>
            </a:extLst>
          </p:cNvPr>
          <p:cNvSpPr/>
          <p:nvPr/>
        </p:nvSpPr>
        <p:spPr>
          <a:xfrm>
            <a:off x="834451" y="3388654"/>
            <a:ext cx="5223471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B6078D1-ED6F-43C6-9C12-478480B0CC91}"/>
              </a:ext>
            </a:extLst>
          </p:cNvPr>
          <p:cNvSpPr/>
          <p:nvPr/>
        </p:nvSpPr>
        <p:spPr>
          <a:xfrm>
            <a:off x="6139082" y="2435127"/>
            <a:ext cx="2940939" cy="11695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393737"/>
                </a:solidFill>
              </a:rPr>
              <a:t>Celem „Prognozy" jest wskazanie, w jakim kierunku powinna rozwijać się oferta szkolnictwa branżowego w odniesieniu do potrzeb krajowego i wojewódzkiego rynku pracy.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91435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203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7" name="Prostokąt 3">
            <a:extLst>
              <a:ext uri="{FF2B5EF4-FFF2-40B4-BE49-F238E27FC236}">
                <a16:creationId xmlns:a16="http://schemas.microsoft.com/office/drawing/2014/main" id="{13A979BC-82DA-4694-8F0C-C985BD65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8" y="11020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+mn-lt"/>
              </a:rPr>
              <a:t>Możliwości praktycznego wykorzystania kwalifikacji rynkowych                                                   i programów dodatkowych umiejętności zawodowych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D7DD764-B683-405A-9A85-15E17CFD597D}"/>
              </a:ext>
            </a:extLst>
          </p:cNvPr>
          <p:cNvSpPr/>
          <p:nvPr/>
        </p:nvSpPr>
        <p:spPr>
          <a:xfrm>
            <a:off x="539552" y="1899795"/>
            <a:ext cx="3737546" cy="37856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400" b="1" dirty="0">
                <a:solidFill>
                  <a:srgbClr val="00B050"/>
                </a:solidFill>
                <a:latin typeface="Arial" charset="0"/>
              </a:rPr>
              <a:t>FIRMA</a:t>
            </a:r>
          </a:p>
          <a:p>
            <a:pPr algn="ctr">
              <a:defRPr/>
            </a:pPr>
            <a:endParaRPr lang="pl-PL" altLang="pl-PL" b="1" dirty="0">
              <a:solidFill>
                <a:srgbClr val="00B05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solidFill>
                  <a:srgbClr val="003366"/>
                </a:solidFill>
                <a:latin typeface="Arial" charset="0"/>
              </a:rPr>
              <a:t>Odpowiedź na realne potrzeby rynku budowlanego.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solidFill>
                  <a:srgbClr val="003366"/>
                </a:solidFill>
                <a:latin typeface="Arial" charset="0"/>
              </a:rPr>
              <a:t>Czytelny, zrozumiały dla pracodawcy standard opisu kwalifikacji rynkowej.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solidFill>
                  <a:srgbClr val="003366"/>
                </a:solidFill>
                <a:latin typeface="Arial" charset="0"/>
              </a:rPr>
              <a:t>Możliwość elastycznego reagowania na potrzeby szkoleniowe firm budowlanych.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solidFill>
                  <a:srgbClr val="003366"/>
                </a:solidFill>
                <a:latin typeface="Arial" charset="0"/>
              </a:rPr>
              <a:t>Firma jako miejsce szkolenia.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l-PL" altLang="pl-PL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C8BD8A8-5038-49D9-AF16-9853AC6DDBD2}"/>
              </a:ext>
            </a:extLst>
          </p:cNvPr>
          <p:cNvSpPr/>
          <p:nvPr/>
        </p:nvSpPr>
        <p:spPr>
          <a:xfrm>
            <a:off x="4644008" y="1899143"/>
            <a:ext cx="3665537" cy="37856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400" b="1" dirty="0">
                <a:solidFill>
                  <a:srgbClr val="00B050"/>
                </a:solidFill>
                <a:latin typeface="Arial" charset="0"/>
              </a:rPr>
              <a:t>PRACOWNIK</a:t>
            </a:r>
          </a:p>
          <a:p>
            <a:pPr algn="ctr">
              <a:defRPr/>
            </a:pPr>
            <a:endParaRPr lang="pl-PL" altLang="pl-PL" b="1" dirty="0">
              <a:solidFill>
                <a:srgbClr val="00B050"/>
              </a:solidFill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solidFill>
                  <a:srgbClr val="003366"/>
                </a:solidFill>
                <a:latin typeface="Arial" charset="0"/>
              </a:rPr>
              <a:t>Atrakcyjna „nakładka” na posiadane kompetencje zawodowe (budowlane).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3366"/>
                </a:solidFill>
                <a:latin typeface="Arial" charset="0"/>
              </a:rPr>
              <a:t>Zróżnicowane ścieżki dojścia do kwalifikacji.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3366"/>
                </a:solidFill>
                <a:latin typeface="Arial" charset="0"/>
              </a:rPr>
              <a:t>Szerokie możliwości zatrudnienia w firmach budowlanych i firmach szkoleniowych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l-PL" b="1" dirty="0">
                <a:solidFill>
                  <a:srgbClr val="003366"/>
                </a:solidFill>
                <a:latin typeface="Arial" charset="0"/>
              </a:rPr>
              <a:t>Większa wiarygodność w oczach pracodawcy.</a:t>
            </a:r>
            <a:endParaRPr lang="pl-PL" dirty="0">
              <a:latin typeface="Arial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C3AE60-16AA-4E2C-A55F-0CDD6E159852}"/>
              </a:ext>
            </a:extLst>
          </p:cNvPr>
          <p:cNvSpPr/>
          <p:nvPr/>
        </p:nvSpPr>
        <p:spPr>
          <a:xfrm>
            <a:off x="539551" y="5746030"/>
            <a:ext cx="7769993" cy="92333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/>
            <a:r>
              <a:rPr lang="pl-PL" altLang="zh-CN" b="1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Rozwój dualnych form kształcenia i szkolenia zawodowego w zawodach budowlanych z udziałem trenerów będących również specjalistami                            z określonej dziedziny budownictwa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91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5428891-6D08-41B7-B85F-371A1C6F92A8}"/>
              </a:ext>
            </a:extLst>
          </p:cNvPr>
          <p:cNvSpPr/>
          <p:nvPr/>
        </p:nvSpPr>
        <p:spPr>
          <a:xfrm>
            <a:off x="536418" y="1065097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Podjęcie wyzwania związanego z opisaniem i wprowadzeniem do Zintegrowanego Systemu Kwalifikacji proponowanych 44 + 1 (Trener/Instruktor budownictwa) przyszłościowych kwalifikacji rynkowych potrzebnych  dla sektora budownictwo;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Ustawiczna analiza trendów rozwoju budownictwa, innowacji technologicznych, inteligentnych specjalizacji (krajowa i regionalne), tworzenie wspólnych zasobów wiedzy o sektorze budownictwa oraz otwartych zasobów edukacyjnych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Podjęcie inicjatyw mających na celu wzmocnienie umiejętności pracowników z zakresu zapewniania efektywności energetycznej budynków; Rozwijanie umiejętności cyfrowych wśród pracowników sektora budowlanego, zwłaszcza w zakresie technologii BIM;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Łączenie umiejętności technicznych i umiejętności miękkich, w tym umiejętności zarządzania, planowania, komunikacji, rozwiązywania problemów, a także umiejętności wynikające z transformacji  cyfrowej i zrównoważonego budownictwa;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Podjęcie inicjatyw mających poprawić wizerunek sektora budowlanego i przyciągnięcie do pracy osób młodych, kobiet, osób z niepełnosprawnościami, pracowników z branż restrukturyzowanych </a:t>
            </a:r>
          </a:p>
          <a:p>
            <a:pPr marL="342900" indent="-342900" algn="just">
              <a:spcBef>
                <a:spcPts val="400"/>
              </a:spcBef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Zachęcanie do prowadzenia staży i praktyk budowlanych oraz poprawy dostępności i jakości szkolenia i kształcenia zawodowego na potrzeby sektora, wzmocnienie roli doradztwa zawodowego i doradztwa kariery. </a:t>
            </a:r>
          </a:p>
          <a:p>
            <a:pPr marL="342900" indent="-342900" algn="just">
              <a:spcBef>
                <a:spcPts val="400"/>
              </a:spcBef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Korzystanie z zasobów projektu INFODORADCA+ </a:t>
            </a:r>
            <a:r>
              <a:rPr lang="pl-PL" sz="13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http://psz.praca.gov.pl/infodoradca </a:t>
            </a:r>
            <a:r>
              <a:rPr lang="pl-PL" sz="13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(1000</a:t>
            </a:r>
            <a:r>
              <a:rPr lang="pl-PL" sz="1300" b="1" dirty="0"/>
              <a:t> opisów informacji o zawodach, w tym ok. 100 zawodów z branży budowlanej);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Dążenie do tego, aby pracownicy sektora budowlanego posiadali wiedzę wykraczającą poza zakres wąskiej specjalizacji, co ułatwi holistyczne spojrzenie na inwestycję budowlaną i współpracę międzybranżową;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Inwestowanie w rozwój kadr nauczycielskiej/instruktorskiej, a zwłaszcza trenerów umiejętności związanych z efektywnością energetyczną, kompetencjami cyfrowymi na użytek budownictwa;</a:t>
            </a:r>
          </a:p>
          <a:p>
            <a:pPr marL="342900" lvl="0" indent="-342900" algn="just">
              <a:spcBef>
                <a:spcPts val="4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Wykorzystania Sektorowej Ramy Kwalifikacji w Sektorze Budownictwo do wzmocnienia procesu uznawania kompetencji budowlanych w miejscu  pracy i aktualizacji oferty edukacji formalnej i pozaformalnej.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50D2FD1-A25D-4915-B5FF-7363345D8239}"/>
              </a:ext>
            </a:extLst>
          </p:cNvPr>
          <p:cNvSpPr/>
          <p:nvPr/>
        </p:nvSpPr>
        <p:spPr>
          <a:xfrm>
            <a:off x="3131840" y="467131"/>
            <a:ext cx="3090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WNIOSKI I REKOMENDACJE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613059-F8BD-478A-8875-AAAD56BB2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728"/>
            <a:ext cx="1308291" cy="488992"/>
          </a:xfrm>
          <a:prstGeom prst="rect">
            <a:avLst/>
          </a:prstGeom>
        </p:spPr>
      </p:pic>
      <p:pic>
        <p:nvPicPr>
          <p:cNvPr id="7" name="Obraz 6" descr="Sektorowa Rada ds Kompetencji Budownictwo RGB male.png">
            <a:extLst>
              <a:ext uri="{FF2B5EF4-FFF2-40B4-BE49-F238E27FC236}">
                <a16:creationId xmlns:a16="http://schemas.microsoft.com/office/drawing/2014/main" id="{27952959-1503-4C93-9902-33BE490549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6116" y="0"/>
            <a:ext cx="1971382" cy="9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7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588"/>
            <a:ext cx="1308291" cy="4889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874" y="0"/>
            <a:ext cx="1969179" cy="963251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C5D7F439-B035-4A21-B70A-5A0113B439E3}"/>
              </a:ext>
            </a:extLst>
          </p:cNvPr>
          <p:cNvSpPr txBox="1">
            <a:spLocks/>
          </p:cNvSpPr>
          <p:nvPr/>
        </p:nvSpPr>
        <p:spPr>
          <a:xfrm>
            <a:off x="2926269" y="1628800"/>
            <a:ext cx="49685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pl-PL" sz="4000" b="1" kern="0" spc="-50" dirty="0">
                <a:solidFill>
                  <a:srgbClr val="C00000"/>
                </a:solidFill>
                <a:latin typeface="Calibri"/>
                <a:cs typeface="Calibri"/>
              </a:rPr>
              <a:t>Dziękuję za uwagę</a:t>
            </a:r>
            <a:endParaRPr lang="pl-PL" sz="4000" b="1" kern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800A0DC-362E-49AA-B27B-3445815F0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3" y="2566524"/>
            <a:ext cx="1308291" cy="244665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0DB39F1-A24E-4B9A-A927-229A65160DD3}"/>
              </a:ext>
            </a:extLst>
          </p:cNvPr>
          <p:cNvSpPr/>
          <p:nvPr/>
        </p:nvSpPr>
        <p:spPr>
          <a:xfrm>
            <a:off x="3059963" y="3451296"/>
            <a:ext cx="3380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dr inż.  Krzysztof Symela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7BE4D9C-710B-4B9D-8EBD-5AF5DD6C0625}"/>
              </a:ext>
            </a:extLst>
          </p:cNvPr>
          <p:cNvSpPr/>
          <p:nvPr/>
        </p:nvSpPr>
        <p:spPr>
          <a:xfrm>
            <a:off x="3104358" y="3789850"/>
            <a:ext cx="5140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Dyrektor Centrum Badań Edukacji Zawodowej i Zarządzania Innowacjami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9DAEFAF-89E6-4906-917F-A387B24DA6D4}"/>
              </a:ext>
            </a:extLst>
          </p:cNvPr>
          <p:cNvSpPr/>
          <p:nvPr/>
        </p:nvSpPr>
        <p:spPr>
          <a:xfrm>
            <a:off x="3087145" y="4081978"/>
            <a:ext cx="3812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krzysztof.symela@itee.lukasiewicz.gov.pl</a:t>
            </a:r>
          </a:p>
        </p:txBody>
      </p:sp>
    </p:spTree>
    <p:extLst>
      <p:ext uri="{BB962C8B-B14F-4D97-AF65-F5344CB8AC3E}">
        <p14:creationId xmlns:p14="http://schemas.microsoft.com/office/powerpoint/2010/main" val="310950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33891" y="6338158"/>
            <a:ext cx="15240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39"/>
              </a:lnSpc>
            </a:pPr>
            <a:fld id="{81D60167-4931-47E6-BA6A-407CBD079E47}" type="slidenum">
              <a:rPr sz="1600" spc="-5" dirty="0">
                <a:solidFill>
                  <a:srgbClr val="B61828"/>
                </a:solidFill>
                <a:latin typeface="Times New Roman"/>
                <a:cs typeface="Times New Roman"/>
              </a:rPr>
              <a:pPr marL="25400">
                <a:lnSpc>
                  <a:spcPts val="1839"/>
                </a:lnSpc>
              </a:pPr>
              <a:t>3</a:t>
            </a:fld>
            <a:endParaRPr sz="1600">
              <a:latin typeface="Times New Roman"/>
              <a:cs typeface="Times New Roman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ADA017C-BFAF-4F7D-B4E8-2570F18862CE}"/>
              </a:ext>
            </a:extLst>
          </p:cNvPr>
          <p:cNvSpPr/>
          <p:nvPr/>
        </p:nvSpPr>
        <p:spPr>
          <a:xfrm>
            <a:off x="603808" y="10664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Elementy diagnozy sektora budowlanego w Polsce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D903256-203C-495A-9591-7B71F47AF95C}"/>
              </a:ext>
            </a:extLst>
          </p:cNvPr>
          <p:cNvSpPr/>
          <p:nvPr/>
        </p:nvSpPr>
        <p:spPr>
          <a:xfrm>
            <a:off x="566929" y="1628800"/>
            <a:ext cx="7907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/>
              <a:t>Pracodawcy wskazują na niewystarczające przygotowanie praktyczne absolwentów szkół i na zbyt wolne dostosowanie programów kształcenia do </a:t>
            </a:r>
            <a:r>
              <a:rPr lang="pl-PL" b="1" dirty="0"/>
              <a:t>zmieniających się potrzeb sektora, nowych technik i technologii pojawiających się w szczególności w procesach: budowlano-montażowych, utrzymania  w sprawności technicznej obiektu budowlanego oraz rozbiórki obiektu budowlanego i  ponownego wykorzystania materiałów budowlanych w gospodarce o obiegu zamkniętym, która generuje nowy obszar potrzebnych kwalifikacji /zawodów/</a:t>
            </a:r>
            <a:r>
              <a:rPr lang="pl-PL" b="1" dirty="0" err="1"/>
              <a:t>specjlnosci</a:t>
            </a:r>
            <a:r>
              <a:rPr lang="pl-PL" b="1" dirty="0"/>
              <a:t> – zgodnie z zaleceniami Komisji Europejskiej w 2023 r. ma być odzyskiwanych w UE 70% materiałów rozbiórkowych.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/>
              <a:t>Luki kompetencyjnej nie wypełniają także działania sektora kształcenia </a:t>
            </a:r>
            <a:r>
              <a:rPr lang="pl-PL" dirty="0" err="1"/>
              <a:t>pozaformalnego</a:t>
            </a:r>
            <a:r>
              <a:rPr lang="pl-PL" dirty="0"/>
              <a:t>. Sektor ten zaczyna korzystać z możliwości stworzonych przez ZSK (rozwój kwalifikacji rynkowych oraz standaryzacja kryteriów oceny jakości), ale proces ten znajduje się wciąż we wstępnej fazie wdrożenia.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l-PL" dirty="0"/>
              <a:t>Walidacja i certyfikacja wiedzy, umiejętności i kompetencji nabywanych w procesie pracy także stanowi wyzwanie (ale też szansę) dla firm budowlanych.</a:t>
            </a:r>
          </a:p>
        </p:txBody>
      </p:sp>
    </p:spTree>
    <p:extLst>
      <p:ext uri="{BB962C8B-B14F-4D97-AF65-F5344CB8AC3E}">
        <p14:creationId xmlns:p14="http://schemas.microsoft.com/office/powerpoint/2010/main" val="28993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7" name="Prostokąt 3">
            <a:extLst>
              <a:ext uri="{FF2B5EF4-FFF2-40B4-BE49-F238E27FC236}">
                <a16:creationId xmlns:a16="http://schemas.microsoft.com/office/drawing/2014/main" id="{13A979BC-82DA-4694-8F0C-C985BD65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5655" y="105273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sz="2400" b="1" dirty="0" err="1">
                <a:solidFill>
                  <a:srgbClr val="C00000"/>
                </a:solidFill>
              </a:rPr>
              <a:t>Sub</a:t>
            </a:r>
            <a:r>
              <a:rPr lang="pl-PL" sz="2400" b="1" dirty="0">
                <a:solidFill>
                  <a:srgbClr val="C00000"/>
                </a:solidFill>
              </a:rPr>
              <a:t>-sektor renowacji (remontów)</a:t>
            </a:r>
            <a:endParaRPr lang="pl-PL" altLang="pl-PL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FA9F20C-CD87-4899-9053-81DA242D2504}"/>
              </a:ext>
            </a:extLst>
          </p:cNvPr>
          <p:cNvSpPr/>
          <p:nvPr/>
        </p:nvSpPr>
        <p:spPr>
          <a:xfrm>
            <a:off x="611560" y="1698484"/>
            <a:ext cx="792088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Udział zasobów budowlanych w całkowitym zużyciu energii w UE wynosi 40%;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 budynków ma ponad 20 lat,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ok. 90% istniejących obecnie budynków będzie nadal stać w 2050 r.). </a:t>
            </a:r>
          </a:p>
          <a:p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Znaczenie procesów renowacji w podnoszeniu efektywność energetycznej zasobów budowlanych UE zawarte są strategii </a:t>
            </a:r>
            <a:r>
              <a:rPr lang="pl-PL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 renowacji dla Europy</a:t>
            </a: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ekologizacja budynków, tworzenie miejsc pracy, poprawa jakości życia.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16EBAB5-C206-4F80-835A-2278C3A09696}"/>
              </a:ext>
            </a:extLst>
          </p:cNvPr>
          <p:cNvSpPr/>
          <p:nvPr/>
        </p:nvSpPr>
        <p:spPr>
          <a:xfrm>
            <a:off x="2095789" y="5986476"/>
            <a:ext cx="6733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Długoterminowa Strategią Renowacji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pl-PL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projekt DSR, luty 2021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pl-PL" sz="1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5633DAD-130F-4A66-8BAF-57AB14FD3DA8}"/>
              </a:ext>
            </a:extLst>
          </p:cNvPr>
          <p:cNvSpPr/>
          <p:nvPr/>
        </p:nvSpPr>
        <p:spPr>
          <a:xfrm>
            <a:off x="611560" y="4437112"/>
            <a:ext cx="7920880" cy="147732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</a:rPr>
              <a:t>Polska Fala Renowacji</a:t>
            </a:r>
          </a:p>
          <a:p>
            <a:r>
              <a:rPr lang="pl-PL" dirty="0">
                <a:solidFill>
                  <a:srgbClr val="000000"/>
                </a:solidFill>
              </a:rPr>
              <a:t>DSR jest dokumentem kompleksowym, który wytycza drogę poprawy efektywności energetycznej sektora budowlanego oraz proponuje ścieżkę realizacji głębokiej renowacji zasobów budowlanych w Polsce. </a:t>
            </a:r>
            <a:r>
              <a:rPr lang="pl-PL" u="sng" dirty="0">
                <a:solidFill>
                  <a:srgbClr val="000000"/>
                </a:solidFill>
              </a:rPr>
              <a:t>Cele wyznaczone są na lata 2030, 2040 i 2050.</a:t>
            </a:r>
            <a:endParaRPr lang="pl-PL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147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412E7A0-16A0-4D34-B8CF-25814238ED25}"/>
              </a:ext>
            </a:extLst>
          </p:cNvPr>
          <p:cNvSpPr/>
          <p:nvPr/>
        </p:nvSpPr>
        <p:spPr>
          <a:xfrm>
            <a:off x="719572" y="2132856"/>
            <a:ext cx="77048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Zwrócenie uwagi na globalne trendy rozwojowe rynku budowlanego i tzw. Krajowe Inteligentne Specjalizacje –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KIS 5. Inteligentne i energooszczędne budownictwo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, jako wyznaczniki nowych kwalifikacji rynkowych.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Praktyczne wsparcie rozwoju Zintegrowanego Systemu Kwalifikacji (ZSK/ZRK) o propozycje rekomendowanych, nowych kwalifikacji rynkowych szczególnie potrzebnych dla efektywnego funkcjonowania usług w sektorze budownictwo, które mają potencjał wdrożeniowy dzisiaj i w najbliższej przyszłości.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Sygnalizowanie skutków rozprzestrzeniania się epidemii koronawirusa SARS-CoV-2 na funkcjonowanie firm budowlanych (im niższy stopień automatyzacji i możliwości pracy zdalnej, tym trudniej na rynku).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B7FECBA-129E-4AE2-9901-49E8360E9AE7}"/>
              </a:ext>
            </a:extLst>
          </p:cNvPr>
          <p:cNvSpPr/>
          <p:nvPr/>
        </p:nvSpPr>
        <p:spPr>
          <a:xfrm>
            <a:off x="395536" y="115331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CEL OPRACOWANIA REKOMENDACJI  </a:t>
            </a:r>
          </a:p>
          <a:p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ws. kwalifikacji  szczególnie potrzebnych w budownictwie </a:t>
            </a:r>
          </a:p>
        </p:txBody>
      </p:sp>
    </p:spTree>
    <p:extLst>
      <p:ext uri="{BB962C8B-B14F-4D97-AF65-F5344CB8AC3E}">
        <p14:creationId xmlns:p14="http://schemas.microsoft.com/office/powerpoint/2010/main" val="60622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4E87163-E901-437E-A1C0-2F25DA476A71}"/>
              </a:ext>
            </a:extLst>
          </p:cNvPr>
          <p:cNvSpPr/>
          <p:nvPr/>
        </p:nvSpPr>
        <p:spPr>
          <a:xfrm>
            <a:off x="2236953" y="1090216"/>
            <a:ext cx="4694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Trendy rozwojowe w budownictwie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4DF34D8-E2B2-4368-89B5-4C5B9A0A2DA4}"/>
              </a:ext>
            </a:extLst>
          </p:cNvPr>
          <p:cNvSpPr/>
          <p:nvPr/>
        </p:nvSpPr>
        <p:spPr>
          <a:xfrm>
            <a:off x="1907704" y="6422505"/>
            <a:ext cx="56166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podstawie:  </a:t>
            </a:r>
            <a:r>
              <a:rPr lang="pl-PL" sz="105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https://www.agcvt.org/top-10-construction-technology-trends-for-2020/</a:t>
            </a:r>
            <a:endParaRPr lang="pl-PL" sz="1050" dirty="0">
              <a:solidFill>
                <a:srgbClr val="0070C0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A505561-305E-4255-B160-E16B4152B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20" y="1551881"/>
            <a:ext cx="6840760" cy="47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8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ADA017C-BFAF-4F7D-B4E8-2570F18862CE}"/>
              </a:ext>
            </a:extLst>
          </p:cNvPr>
          <p:cNvSpPr/>
          <p:nvPr/>
        </p:nvSpPr>
        <p:spPr>
          <a:xfrm>
            <a:off x="477292" y="1166368"/>
            <a:ext cx="8289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Najczęściej poszukiwani pracownicy wg średnich grup zawodów (I kw. 2021)</a:t>
            </a:r>
            <a:endParaRPr lang="pl-PL" sz="2000" b="1" dirty="0">
              <a:solidFill>
                <a:srgbClr val="C0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A81DC3-749F-444B-B1E0-37DF3C377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52" y="2013920"/>
            <a:ext cx="8604448" cy="283016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B671251-2927-45E6-A886-8200434475F5}"/>
              </a:ext>
            </a:extLst>
          </p:cNvPr>
          <p:cNvSpPr/>
          <p:nvPr/>
        </p:nvSpPr>
        <p:spPr>
          <a:xfrm>
            <a:off x="1326917" y="5666218"/>
            <a:ext cx="67249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solidFill>
                  <a:srgbClr val="0070C0"/>
                </a:solidFill>
              </a:rPr>
              <a:t>Źródło: Zapotrzebowanie rynku pracy na pracowników 31.08.2021 r. według zawodów w 2021 r., GUS. 31.08.2021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9D1D06-CC13-43D1-8D19-20A0D058DA21}"/>
              </a:ext>
            </a:extLst>
          </p:cNvPr>
          <p:cNvSpPr/>
          <p:nvPr/>
        </p:nvSpPr>
        <p:spPr>
          <a:xfrm>
            <a:off x="1763688" y="1844824"/>
            <a:ext cx="1440160" cy="33123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8CEBECC-95E6-4088-AF66-1335899A51AA}"/>
              </a:ext>
            </a:extLst>
          </p:cNvPr>
          <p:cNvSpPr/>
          <p:nvPr/>
        </p:nvSpPr>
        <p:spPr>
          <a:xfrm>
            <a:off x="4580384" y="1827797"/>
            <a:ext cx="1647800" cy="33123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6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4E87163-E901-437E-A1C0-2F25DA476A71}"/>
              </a:ext>
            </a:extLst>
          </p:cNvPr>
          <p:cNvSpPr/>
          <p:nvPr/>
        </p:nvSpPr>
        <p:spPr>
          <a:xfrm>
            <a:off x="2405772" y="1152175"/>
            <a:ext cx="4452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Barometr zawodów 2022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2427918-94DF-4676-BB4C-6E61AEB37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2132856"/>
            <a:ext cx="9144000" cy="27644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6B728CC-7A74-4792-B17E-169003903875}"/>
              </a:ext>
            </a:extLst>
          </p:cNvPr>
          <p:cNvSpPr/>
          <p:nvPr/>
        </p:nvSpPr>
        <p:spPr>
          <a:xfrm>
            <a:off x="395536" y="2892054"/>
            <a:ext cx="2088232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3A14D3C-0639-45AC-887F-22B5E84A2AC3}"/>
              </a:ext>
            </a:extLst>
          </p:cNvPr>
          <p:cNvSpPr/>
          <p:nvPr/>
        </p:nvSpPr>
        <p:spPr>
          <a:xfrm>
            <a:off x="3275856" y="3252094"/>
            <a:ext cx="2592288" cy="8969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FD46837-8207-416C-AE0A-E1730A095F0D}"/>
              </a:ext>
            </a:extLst>
          </p:cNvPr>
          <p:cNvSpPr/>
          <p:nvPr/>
        </p:nvSpPr>
        <p:spPr>
          <a:xfrm>
            <a:off x="6187488" y="3563843"/>
            <a:ext cx="2528086" cy="4021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59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85728"/>
            <a:ext cx="1308291" cy="488992"/>
          </a:xfrm>
          <a:prstGeom prst="rect">
            <a:avLst/>
          </a:prstGeom>
        </p:spPr>
      </p:pic>
      <p:pic>
        <p:nvPicPr>
          <p:cNvPr id="14" name="Obraz 13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-24"/>
            <a:ext cx="1971382" cy="965833"/>
          </a:xfrm>
          <a:prstGeom prst="rect">
            <a:avLst/>
          </a:prstGeom>
        </p:spPr>
      </p:pic>
      <p:sp>
        <p:nvSpPr>
          <p:cNvPr id="7" name="Prostokąt 3">
            <a:extLst>
              <a:ext uri="{FF2B5EF4-FFF2-40B4-BE49-F238E27FC236}">
                <a16:creationId xmlns:a16="http://schemas.microsoft.com/office/drawing/2014/main" id="{13A979BC-82DA-4694-8F0C-C985BD656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268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+mn-lt"/>
              </a:rPr>
              <a:t>Zapotrzebowanie na pracowników budownictwa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B20A43-A9C3-45BF-B80C-78C5BCBA6E32}"/>
              </a:ext>
            </a:extLst>
          </p:cNvPr>
          <p:cNvSpPr txBox="1"/>
          <p:nvPr/>
        </p:nvSpPr>
        <p:spPr>
          <a:xfrm>
            <a:off x="851891" y="6414095"/>
            <a:ext cx="77008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>
                <a:hlinkClick r:id="rId4"/>
              </a:rPr>
              <a:t>Źródło: https://www.wielkiebudowanie.pl/go.live.php/PL-H716/oferty-pracy/rynek-pracy-w-budownictwie/rynek-pracy-w-budownictwie.html</a:t>
            </a:r>
            <a:endParaRPr lang="pl-PL" sz="1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793127-CA91-4508-A46A-9408F4B75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95" y="3498449"/>
            <a:ext cx="7293137" cy="294628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09FFA3C-28B5-4252-BDDC-9D47D1028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453882"/>
            <a:ext cx="772735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618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2032</Words>
  <Application>Microsoft Office PowerPoint</Application>
  <PresentationFormat>Pokaz na ekranie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j.grzybowska@poczta.fm</dc:creator>
  <cp:lastModifiedBy>Krzysztof Symela</cp:lastModifiedBy>
  <cp:revision>223</cp:revision>
  <cp:lastPrinted>2021-11-03T09:57:12Z</cp:lastPrinted>
  <dcterms:created xsi:type="dcterms:W3CDTF">2019-06-07T08:27:03Z</dcterms:created>
  <dcterms:modified xsi:type="dcterms:W3CDTF">2022-03-02T16:46:25Z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2019-04-26T00:00:00Z</vt:filetime>
  </property>
  <property fmtid="{D5CDD505-2E9C-101B-9397-08002B2CF9AE}" pid="3" name="Creator">
    <vt:lpwstr>Acrobat PDFMaker 19 dla programu PowerPoint</vt:lpwstr>
  </property>
  <property fmtid="{D5CDD505-2E9C-101B-9397-08002B2CF9AE}" pid="4" name="LastSaved">
    <vt:filetime>2019-06-07T00:00:00Z</vt:filetime>
  </property>
</Properties>
</file>